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4"/>
  </p:notesMasterIdLst>
  <p:sldIdLst>
    <p:sldId id="256" r:id="rId2"/>
    <p:sldId id="297" r:id="rId3"/>
    <p:sldId id="272" r:id="rId4"/>
    <p:sldId id="298" r:id="rId5"/>
    <p:sldId id="274" r:id="rId6"/>
    <p:sldId id="303" r:id="rId7"/>
    <p:sldId id="277" r:id="rId8"/>
    <p:sldId id="278" r:id="rId9"/>
    <p:sldId id="300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58" r:id="rId18"/>
    <p:sldId id="259" r:id="rId19"/>
    <p:sldId id="286" r:id="rId20"/>
    <p:sldId id="260" r:id="rId21"/>
    <p:sldId id="288" r:id="rId22"/>
    <p:sldId id="261" r:id="rId23"/>
    <p:sldId id="289" r:id="rId24"/>
    <p:sldId id="290" r:id="rId25"/>
    <p:sldId id="291" r:id="rId26"/>
    <p:sldId id="262" r:id="rId27"/>
    <p:sldId id="292" r:id="rId28"/>
    <p:sldId id="293" r:id="rId29"/>
    <p:sldId id="305" r:id="rId30"/>
    <p:sldId id="263" r:id="rId31"/>
    <p:sldId id="264" r:id="rId32"/>
    <p:sldId id="306" r:id="rId33"/>
    <p:sldId id="295" r:id="rId34"/>
    <p:sldId id="265" r:id="rId35"/>
    <p:sldId id="296" r:id="rId36"/>
    <p:sldId id="266" r:id="rId37"/>
    <p:sldId id="267" r:id="rId38"/>
    <p:sldId id="268" r:id="rId39"/>
    <p:sldId id="271" r:id="rId40"/>
    <p:sldId id="301" r:id="rId41"/>
    <p:sldId id="302" r:id="rId42"/>
    <p:sldId id="304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62EDAC-90AA-4783-B512-E225CA21C24B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9294D5D-6F1E-4574-A16D-A75E74B365CF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Варианты </a:t>
          </a:r>
          <a:r>
            <a:rPr lang="ru-RU" sz="24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дифферен-циации</a:t>
          </a:r>
          <a:endParaRPr lang="ru-RU" sz="2400" dirty="0">
            <a:solidFill>
              <a:srgbClr val="002060"/>
            </a:solidFill>
          </a:endParaRPr>
        </a:p>
      </dgm:t>
    </dgm:pt>
    <dgm:pt modelId="{852D70FC-C434-4DD9-832A-2588DDA13481}" type="parTrans" cxnId="{189C28CC-D055-406C-BC7D-7B2BBC5B19B1}">
      <dgm:prSet/>
      <dgm:spPr/>
      <dgm:t>
        <a:bodyPr/>
        <a:lstStyle/>
        <a:p>
          <a:endParaRPr lang="ru-RU"/>
        </a:p>
      </dgm:t>
    </dgm:pt>
    <dgm:pt modelId="{9D75ED42-5BCA-481F-8952-AF71E99119C5}" type="sibTrans" cxnId="{189C28CC-D055-406C-BC7D-7B2BBC5B19B1}">
      <dgm:prSet/>
      <dgm:spPr/>
      <dgm:t>
        <a:bodyPr/>
        <a:lstStyle/>
        <a:p>
          <a:endParaRPr lang="ru-RU"/>
        </a:p>
      </dgm:t>
    </dgm:pt>
    <dgm:pt modelId="{DFD2ED24-4FDD-4143-A930-C790B370FE3E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Профильное обучение</a:t>
          </a:r>
          <a:endParaRPr lang="ru-RU" sz="2000" dirty="0"/>
        </a:p>
      </dgm:t>
    </dgm:pt>
    <dgm:pt modelId="{599C8119-0429-4D5E-B363-F50FB096F178}" type="parTrans" cxnId="{889073CD-70D0-4A19-98A7-8729A1B6E796}">
      <dgm:prSet/>
      <dgm:spPr/>
      <dgm:t>
        <a:bodyPr/>
        <a:lstStyle/>
        <a:p>
          <a:endParaRPr lang="ru-RU"/>
        </a:p>
      </dgm:t>
    </dgm:pt>
    <dgm:pt modelId="{5CFBB853-3D4B-461C-8635-57EF5B04A87F}" type="sibTrans" cxnId="{889073CD-70D0-4A19-98A7-8729A1B6E796}">
      <dgm:prSet/>
      <dgm:spPr/>
      <dgm:t>
        <a:bodyPr/>
        <a:lstStyle/>
        <a:p>
          <a:endParaRPr lang="ru-RU"/>
        </a:p>
      </dgm:t>
    </dgm:pt>
    <dgm:pt modelId="{DA86196C-93DC-4C4F-823E-5AC1CD6BC947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Внутригрупповая</a:t>
          </a:r>
          <a:r>
            <a:rPr lang="ru-RU" sz="2000" b="1" baseline="0" dirty="0" smtClean="0">
              <a:latin typeface="Times New Roman" pitchFamily="18" charset="0"/>
              <a:cs typeface="Times New Roman" pitchFamily="18" charset="0"/>
            </a:rPr>
            <a:t> дифференциация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0ABE60F-6A4B-45D6-83FA-E08AC6CC8370}" type="parTrans" cxnId="{434EA2E6-8FCF-4C63-BC4C-1437CC43863A}">
      <dgm:prSet/>
      <dgm:spPr/>
      <dgm:t>
        <a:bodyPr/>
        <a:lstStyle/>
        <a:p>
          <a:endParaRPr lang="ru-RU"/>
        </a:p>
      </dgm:t>
    </dgm:pt>
    <dgm:pt modelId="{D173B3C7-BAA3-4EDF-8A45-8A67C5E0E887}" type="sibTrans" cxnId="{434EA2E6-8FCF-4C63-BC4C-1437CC43863A}">
      <dgm:prSet/>
      <dgm:spPr/>
      <dgm:t>
        <a:bodyPr/>
        <a:lstStyle/>
        <a:p>
          <a:endParaRPr lang="ru-RU"/>
        </a:p>
      </dgm:t>
    </dgm:pt>
    <dgm:pt modelId="{154E2178-B052-4C67-851D-85C42D3D976A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Учебные группы однородного состава</a:t>
          </a:r>
          <a:endParaRPr lang="ru-RU" sz="2000" dirty="0"/>
        </a:p>
      </dgm:t>
    </dgm:pt>
    <dgm:pt modelId="{87E0DA5D-0351-43DB-902A-EDA5BAFDEC69}" type="parTrans" cxnId="{611BB6DB-D53B-46F7-8C2A-76F79CB1608F}">
      <dgm:prSet/>
      <dgm:spPr/>
      <dgm:t>
        <a:bodyPr/>
        <a:lstStyle/>
        <a:p>
          <a:endParaRPr lang="ru-RU"/>
        </a:p>
      </dgm:t>
    </dgm:pt>
    <dgm:pt modelId="{B53F31CF-02ED-435B-AA9A-DFBE148FBD68}" type="sibTrans" cxnId="{611BB6DB-D53B-46F7-8C2A-76F79CB1608F}">
      <dgm:prSet/>
      <dgm:spPr/>
      <dgm:t>
        <a:bodyPr/>
        <a:lstStyle/>
        <a:p>
          <a:endParaRPr lang="ru-RU"/>
        </a:p>
      </dgm:t>
    </dgm:pt>
    <dgm:pt modelId="{151F8E0E-212F-46AC-B886-4F3248B7F5AA}" type="pres">
      <dgm:prSet presAssocID="{5C62EDAC-90AA-4783-B512-E225CA21C24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7595D5-133D-4337-B8B6-A47EFAA2B79B}" type="pres">
      <dgm:prSet presAssocID="{59294D5D-6F1E-4574-A16D-A75E74B365CF}" presName="centerShape" presStyleLbl="node0" presStyleIdx="0" presStyleCnt="1" custScaleX="178282" custScaleY="154078" custLinFactNeighborX="2320" custLinFactNeighborY="5630"/>
      <dgm:spPr/>
      <dgm:t>
        <a:bodyPr/>
        <a:lstStyle/>
        <a:p>
          <a:endParaRPr lang="ru-RU"/>
        </a:p>
      </dgm:t>
    </dgm:pt>
    <dgm:pt modelId="{00AADA95-3A65-44DE-A49E-39B2245E4281}" type="pres">
      <dgm:prSet presAssocID="{87E0DA5D-0351-43DB-902A-EDA5BAFDEC69}" presName="parTrans" presStyleLbl="sibTrans2D1" presStyleIdx="0" presStyleCnt="3"/>
      <dgm:spPr/>
      <dgm:t>
        <a:bodyPr/>
        <a:lstStyle/>
        <a:p>
          <a:endParaRPr lang="ru-RU"/>
        </a:p>
      </dgm:t>
    </dgm:pt>
    <dgm:pt modelId="{486D11FB-A4D4-4D0E-9885-822334EBA8CA}" type="pres">
      <dgm:prSet presAssocID="{87E0DA5D-0351-43DB-902A-EDA5BAFDEC69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008B8E51-22FD-412A-BBDC-BB8FAEC62E5B}" type="pres">
      <dgm:prSet presAssocID="{154E2178-B052-4C67-851D-85C42D3D976A}" presName="node" presStyleLbl="node1" presStyleIdx="0" presStyleCnt="3" custScaleX="215631" custScaleY="916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F2171C-41FC-486D-B070-255212618938}" type="pres">
      <dgm:prSet presAssocID="{E0ABE60F-6A4B-45D6-83FA-E08AC6CC8370}" presName="parTrans" presStyleLbl="sibTrans2D1" presStyleIdx="1" presStyleCnt="3"/>
      <dgm:spPr/>
      <dgm:t>
        <a:bodyPr/>
        <a:lstStyle/>
        <a:p>
          <a:endParaRPr lang="ru-RU"/>
        </a:p>
      </dgm:t>
    </dgm:pt>
    <dgm:pt modelId="{F929941E-1619-47D4-B24C-EB208E34D125}" type="pres">
      <dgm:prSet presAssocID="{E0ABE60F-6A4B-45D6-83FA-E08AC6CC8370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7E1EA173-4C72-42D5-8A9F-B2584EF22977}" type="pres">
      <dgm:prSet presAssocID="{DA86196C-93DC-4C4F-823E-5AC1CD6BC947}" presName="node" presStyleLbl="node1" presStyleIdx="1" presStyleCnt="3" custScaleX="182425" custScaleY="123145" custRadScaleRad="154370" custRadScaleInc="-526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96CB7-2ED6-44B2-AE89-DF299EBE5D9B}" type="pres">
      <dgm:prSet presAssocID="{599C8119-0429-4D5E-B363-F50FB096F178}" presName="parTrans" presStyleLbl="sibTrans2D1" presStyleIdx="2" presStyleCnt="3"/>
      <dgm:spPr/>
      <dgm:t>
        <a:bodyPr/>
        <a:lstStyle/>
        <a:p>
          <a:endParaRPr lang="ru-RU"/>
        </a:p>
      </dgm:t>
    </dgm:pt>
    <dgm:pt modelId="{17BEB8D4-F6B4-4C1B-8ED7-8092A0751B6D}" type="pres">
      <dgm:prSet presAssocID="{599C8119-0429-4D5E-B363-F50FB096F178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CFD5AC55-3EF0-40E4-BDB6-1EDFFE262BC8}" type="pres">
      <dgm:prSet presAssocID="{DFD2ED24-4FDD-4143-A930-C790B370FE3E}" presName="node" presStyleLbl="node1" presStyleIdx="2" presStyleCnt="3" custScaleX="174645" custScaleY="158101" custRadScaleRad="152196" custRadScaleInc="516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EFC14A-A2D6-43A9-8A3E-3D1605939D5A}" type="presOf" srcId="{599C8119-0429-4D5E-B363-F50FB096F178}" destId="{17BEB8D4-F6B4-4C1B-8ED7-8092A0751B6D}" srcOrd="1" destOrd="0" presId="urn:microsoft.com/office/officeart/2005/8/layout/radial5"/>
    <dgm:cxn modelId="{399FF3DE-D911-49DA-A4F7-73FAE6D30551}" type="presOf" srcId="{87E0DA5D-0351-43DB-902A-EDA5BAFDEC69}" destId="{486D11FB-A4D4-4D0E-9885-822334EBA8CA}" srcOrd="1" destOrd="0" presId="urn:microsoft.com/office/officeart/2005/8/layout/radial5"/>
    <dgm:cxn modelId="{611BB6DB-D53B-46F7-8C2A-76F79CB1608F}" srcId="{59294D5D-6F1E-4574-A16D-A75E74B365CF}" destId="{154E2178-B052-4C67-851D-85C42D3D976A}" srcOrd="0" destOrd="0" parTransId="{87E0DA5D-0351-43DB-902A-EDA5BAFDEC69}" sibTransId="{B53F31CF-02ED-435B-AA9A-DFBE148FBD68}"/>
    <dgm:cxn modelId="{8A855CF5-35C0-46E1-9C35-35AF43B89C15}" type="presOf" srcId="{154E2178-B052-4C67-851D-85C42D3D976A}" destId="{008B8E51-22FD-412A-BBDC-BB8FAEC62E5B}" srcOrd="0" destOrd="0" presId="urn:microsoft.com/office/officeart/2005/8/layout/radial5"/>
    <dgm:cxn modelId="{E65CF92A-D850-4F32-BC2B-D22B947EA393}" type="presOf" srcId="{5C62EDAC-90AA-4783-B512-E225CA21C24B}" destId="{151F8E0E-212F-46AC-B886-4F3248B7F5AA}" srcOrd="0" destOrd="0" presId="urn:microsoft.com/office/officeart/2005/8/layout/radial5"/>
    <dgm:cxn modelId="{CFDF5DE2-B86F-43AC-9B4E-6C715BE490B3}" type="presOf" srcId="{87E0DA5D-0351-43DB-902A-EDA5BAFDEC69}" destId="{00AADA95-3A65-44DE-A49E-39B2245E4281}" srcOrd="0" destOrd="0" presId="urn:microsoft.com/office/officeart/2005/8/layout/radial5"/>
    <dgm:cxn modelId="{25EE02E0-677A-4D1C-B61D-757D409625D9}" type="presOf" srcId="{DFD2ED24-4FDD-4143-A930-C790B370FE3E}" destId="{CFD5AC55-3EF0-40E4-BDB6-1EDFFE262BC8}" srcOrd="0" destOrd="0" presId="urn:microsoft.com/office/officeart/2005/8/layout/radial5"/>
    <dgm:cxn modelId="{40437ED3-10D7-42A4-B620-C711D2F04D7F}" type="presOf" srcId="{DA86196C-93DC-4C4F-823E-5AC1CD6BC947}" destId="{7E1EA173-4C72-42D5-8A9F-B2584EF22977}" srcOrd="0" destOrd="0" presId="urn:microsoft.com/office/officeart/2005/8/layout/radial5"/>
    <dgm:cxn modelId="{B3BAB173-D707-45A1-BAF8-27D32205A6DB}" type="presOf" srcId="{E0ABE60F-6A4B-45D6-83FA-E08AC6CC8370}" destId="{F929941E-1619-47D4-B24C-EB208E34D125}" srcOrd="1" destOrd="0" presId="urn:microsoft.com/office/officeart/2005/8/layout/radial5"/>
    <dgm:cxn modelId="{889073CD-70D0-4A19-98A7-8729A1B6E796}" srcId="{59294D5D-6F1E-4574-A16D-A75E74B365CF}" destId="{DFD2ED24-4FDD-4143-A930-C790B370FE3E}" srcOrd="2" destOrd="0" parTransId="{599C8119-0429-4D5E-B363-F50FB096F178}" sibTransId="{5CFBB853-3D4B-461C-8635-57EF5B04A87F}"/>
    <dgm:cxn modelId="{434EA2E6-8FCF-4C63-BC4C-1437CC43863A}" srcId="{59294D5D-6F1E-4574-A16D-A75E74B365CF}" destId="{DA86196C-93DC-4C4F-823E-5AC1CD6BC947}" srcOrd="1" destOrd="0" parTransId="{E0ABE60F-6A4B-45D6-83FA-E08AC6CC8370}" sibTransId="{D173B3C7-BAA3-4EDF-8A45-8A67C5E0E887}"/>
    <dgm:cxn modelId="{E876D3F1-0FB0-4522-9A25-F011A22E6500}" type="presOf" srcId="{59294D5D-6F1E-4574-A16D-A75E74B365CF}" destId="{497595D5-133D-4337-B8B6-A47EFAA2B79B}" srcOrd="0" destOrd="0" presId="urn:microsoft.com/office/officeart/2005/8/layout/radial5"/>
    <dgm:cxn modelId="{D03298FA-AE4E-444F-87DA-980F782EDDBA}" type="presOf" srcId="{E0ABE60F-6A4B-45D6-83FA-E08AC6CC8370}" destId="{88F2171C-41FC-486D-B070-255212618938}" srcOrd="0" destOrd="0" presId="urn:microsoft.com/office/officeart/2005/8/layout/radial5"/>
    <dgm:cxn modelId="{C6169296-FE86-46A2-8B6E-243427B389F5}" type="presOf" srcId="{599C8119-0429-4D5E-B363-F50FB096F178}" destId="{6EA96CB7-2ED6-44B2-AE89-DF299EBE5D9B}" srcOrd="0" destOrd="0" presId="urn:microsoft.com/office/officeart/2005/8/layout/radial5"/>
    <dgm:cxn modelId="{189C28CC-D055-406C-BC7D-7B2BBC5B19B1}" srcId="{5C62EDAC-90AA-4783-B512-E225CA21C24B}" destId="{59294D5D-6F1E-4574-A16D-A75E74B365CF}" srcOrd="0" destOrd="0" parTransId="{852D70FC-C434-4DD9-832A-2588DDA13481}" sibTransId="{9D75ED42-5BCA-481F-8952-AF71E99119C5}"/>
    <dgm:cxn modelId="{F3657212-F75A-4812-802C-30398DB97121}" type="presParOf" srcId="{151F8E0E-212F-46AC-B886-4F3248B7F5AA}" destId="{497595D5-133D-4337-B8B6-A47EFAA2B79B}" srcOrd="0" destOrd="0" presId="urn:microsoft.com/office/officeart/2005/8/layout/radial5"/>
    <dgm:cxn modelId="{6821678A-F04D-4C45-9C77-B93C85243119}" type="presParOf" srcId="{151F8E0E-212F-46AC-B886-4F3248B7F5AA}" destId="{00AADA95-3A65-44DE-A49E-39B2245E4281}" srcOrd="1" destOrd="0" presId="urn:microsoft.com/office/officeart/2005/8/layout/radial5"/>
    <dgm:cxn modelId="{582069ED-2ED2-4EE0-876B-E0C54D48EB9D}" type="presParOf" srcId="{00AADA95-3A65-44DE-A49E-39B2245E4281}" destId="{486D11FB-A4D4-4D0E-9885-822334EBA8CA}" srcOrd="0" destOrd="0" presId="urn:microsoft.com/office/officeart/2005/8/layout/radial5"/>
    <dgm:cxn modelId="{CE4A9674-9F5D-4EBB-A58C-B0B751E80920}" type="presParOf" srcId="{151F8E0E-212F-46AC-B886-4F3248B7F5AA}" destId="{008B8E51-22FD-412A-BBDC-BB8FAEC62E5B}" srcOrd="2" destOrd="0" presId="urn:microsoft.com/office/officeart/2005/8/layout/radial5"/>
    <dgm:cxn modelId="{C0FE5327-0404-4DFF-B525-AD146DADE4FE}" type="presParOf" srcId="{151F8E0E-212F-46AC-B886-4F3248B7F5AA}" destId="{88F2171C-41FC-486D-B070-255212618938}" srcOrd="3" destOrd="0" presId="urn:microsoft.com/office/officeart/2005/8/layout/radial5"/>
    <dgm:cxn modelId="{F6C006D1-8730-400D-8812-809C78A50A5A}" type="presParOf" srcId="{88F2171C-41FC-486D-B070-255212618938}" destId="{F929941E-1619-47D4-B24C-EB208E34D125}" srcOrd="0" destOrd="0" presId="urn:microsoft.com/office/officeart/2005/8/layout/radial5"/>
    <dgm:cxn modelId="{B887C418-45D0-447D-975C-CE51C70AB03B}" type="presParOf" srcId="{151F8E0E-212F-46AC-B886-4F3248B7F5AA}" destId="{7E1EA173-4C72-42D5-8A9F-B2584EF22977}" srcOrd="4" destOrd="0" presId="urn:microsoft.com/office/officeart/2005/8/layout/radial5"/>
    <dgm:cxn modelId="{39A0A304-BBBF-4C8F-9B1C-A6AB103B349C}" type="presParOf" srcId="{151F8E0E-212F-46AC-B886-4F3248B7F5AA}" destId="{6EA96CB7-2ED6-44B2-AE89-DF299EBE5D9B}" srcOrd="5" destOrd="0" presId="urn:microsoft.com/office/officeart/2005/8/layout/radial5"/>
    <dgm:cxn modelId="{E1FC926A-5A97-473A-8491-F40A80EE097E}" type="presParOf" srcId="{6EA96CB7-2ED6-44B2-AE89-DF299EBE5D9B}" destId="{17BEB8D4-F6B4-4C1B-8ED7-8092A0751B6D}" srcOrd="0" destOrd="0" presId="urn:microsoft.com/office/officeart/2005/8/layout/radial5"/>
    <dgm:cxn modelId="{DB517AC5-BDCD-4C7B-971C-659C6CC46CC4}" type="presParOf" srcId="{151F8E0E-212F-46AC-B886-4F3248B7F5AA}" destId="{CFD5AC55-3EF0-40E4-BDB6-1EDFFE262BC8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473E2B-7641-45E5-A3B7-382E09CA5EFA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874624E-07F4-40E9-BC1A-12AD140384D3}">
      <dgm:prSet phldrT="[Текст]"/>
      <dgm:spPr/>
      <dgm:t>
        <a:bodyPr/>
        <a:lstStyle/>
        <a:p>
          <a:r>
            <a:rPr lang="ru-RU" dirty="0" smtClean="0"/>
            <a:t>КТД</a:t>
          </a:r>
          <a:endParaRPr lang="ru-RU" dirty="0"/>
        </a:p>
      </dgm:t>
    </dgm:pt>
    <dgm:pt modelId="{241CEF55-5381-4295-BD78-9C1B9DE41D5B}" type="parTrans" cxnId="{269EBDA2-5041-4AA4-A215-40A018F9C31A}">
      <dgm:prSet/>
      <dgm:spPr/>
      <dgm:t>
        <a:bodyPr/>
        <a:lstStyle/>
        <a:p>
          <a:endParaRPr lang="ru-RU"/>
        </a:p>
      </dgm:t>
    </dgm:pt>
    <dgm:pt modelId="{13C6AF3C-CE4C-45E9-AF3D-92E321BF7112}" type="sibTrans" cxnId="{269EBDA2-5041-4AA4-A215-40A018F9C31A}">
      <dgm:prSet/>
      <dgm:spPr/>
      <dgm:t>
        <a:bodyPr/>
        <a:lstStyle/>
        <a:p>
          <a:endParaRPr lang="ru-RU"/>
        </a:p>
      </dgm:t>
    </dgm:pt>
    <dgm:pt modelId="{AFB9B36E-CE84-45A8-8120-CB3592C867A0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Трудовые дела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C71DB0CC-C5B6-4846-8BA9-CC7217C14473}" type="parTrans" cxnId="{0EAA86B8-74E0-4ABE-B5C8-A16FDF89D63A}">
      <dgm:prSet/>
      <dgm:spPr/>
      <dgm:t>
        <a:bodyPr/>
        <a:lstStyle/>
        <a:p>
          <a:endParaRPr lang="ru-RU"/>
        </a:p>
      </dgm:t>
    </dgm:pt>
    <dgm:pt modelId="{88801894-3CCB-4977-93E7-F896E4A1885A}" type="sibTrans" cxnId="{0EAA86B8-74E0-4ABE-B5C8-A16FDF89D63A}">
      <dgm:prSet/>
      <dgm:spPr/>
      <dgm:t>
        <a:bodyPr/>
        <a:lstStyle/>
        <a:p>
          <a:endParaRPr lang="ru-RU"/>
        </a:p>
      </dgm:t>
    </dgm:pt>
    <dgm:pt modelId="{2CD43180-2335-4B81-BFE4-00B148EADC60}">
      <dgm:prSet phldrT="[Текст]" custT="1"/>
      <dgm:spPr/>
      <dgm:t>
        <a:bodyPr/>
        <a:lstStyle/>
        <a:p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Познавательные дела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818FEC38-51F5-4CCB-A9D1-F4A00749BF40}" type="parTrans" cxnId="{2838A54B-7541-4619-AE5C-D1CFB02C16A0}">
      <dgm:prSet/>
      <dgm:spPr/>
      <dgm:t>
        <a:bodyPr/>
        <a:lstStyle/>
        <a:p>
          <a:endParaRPr lang="ru-RU"/>
        </a:p>
      </dgm:t>
    </dgm:pt>
    <dgm:pt modelId="{C1CD0515-950F-40F1-B628-9AFD6FB2FAD3}" type="sibTrans" cxnId="{2838A54B-7541-4619-AE5C-D1CFB02C16A0}">
      <dgm:prSet/>
      <dgm:spPr/>
      <dgm:t>
        <a:bodyPr/>
        <a:lstStyle/>
        <a:p>
          <a:endParaRPr lang="ru-RU"/>
        </a:p>
      </dgm:t>
    </dgm:pt>
    <dgm:pt modelId="{A2011012-B685-4353-B9A5-1F81ACB435DA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Художественные дела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BC60F6C9-0EA7-49AD-BDB6-1695D7E3D31E}" type="parTrans" cxnId="{DD6CC7B7-EEDA-4FF8-BACE-DD398D49AF2C}">
      <dgm:prSet/>
      <dgm:spPr/>
      <dgm:t>
        <a:bodyPr/>
        <a:lstStyle/>
        <a:p>
          <a:endParaRPr lang="ru-RU"/>
        </a:p>
      </dgm:t>
    </dgm:pt>
    <dgm:pt modelId="{BE1FDBC5-3902-4DE8-84C1-85BF4BC7C980}" type="sibTrans" cxnId="{DD6CC7B7-EEDA-4FF8-BACE-DD398D49AF2C}">
      <dgm:prSet/>
      <dgm:spPr/>
      <dgm:t>
        <a:bodyPr/>
        <a:lstStyle/>
        <a:p>
          <a:endParaRPr lang="ru-RU"/>
        </a:p>
      </dgm:t>
    </dgm:pt>
    <dgm:pt modelId="{BFF9F1BF-D950-47AD-BE4C-1634F5B2D75E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Спортивные дела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961258A-B45D-485C-BE05-7664AE0A31E4}" type="parTrans" cxnId="{2C36675A-FED2-49A9-A623-1E31918CE4B8}">
      <dgm:prSet/>
      <dgm:spPr/>
      <dgm:t>
        <a:bodyPr/>
        <a:lstStyle/>
        <a:p>
          <a:endParaRPr lang="ru-RU"/>
        </a:p>
      </dgm:t>
    </dgm:pt>
    <dgm:pt modelId="{4859AC4B-5275-442D-A302-C70D1350E22B}" type="sibTrans" cxnId="{2C36675A-FED2-49A9-A623-1E31918CE4B8}">
      <dgm:prSet/>
      <dgm:spPr/>
      <dgm:t>
        <a:bodyPr/>
        <a:lstStyle/>
        <a:p>
          <a:endParaRPr lang="ru-RU"/>
        </a:p>
      </dgm:t>
    </dgm:pt>
    <dgm:pt modelId="{C1D82691-75FD-44E3-B6DD-E6431082AC5F}" type="pres">
      <dgm:prSet presAssocID="{60473E2B-7641-45E5-A3B7-382E09CA5EF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160643-3CE0-4837-AB1A-CE7DB46822FA}" type="pres">
      <dgm:prSet presAssocID="{D874624E-07F4-40E9-BC1A-12AD140384D3}" presName="centerShape" presStyleLbl="node0" presStyleIdx="0" presStyleCnt="1" custLinFactNeighborX="4246" custLinFactNeighborY="-1362"/>
      <dgm:spPr/>
      <dgm:t>
        <a:bodyPr/>
        <a:lstStyle/>
        <a:p>
          <a:endParaRPr lang="ru-RU"/>
        </a:p>
      </dgm:t>
    </dgm:pt>
    <dgm:pt modelId="{0BBB9A12-616A-4FE6-929B-5FC8C2BC2C6B}" type="pres">
      <dgm:prSet presAssocID="{AFB9B36E-CE84-45A8-8120-CB3592C867A0}" presName="node" presStyleLbl="node1" presStyleIdx="0" presStyleCnt="4" custScaleX="181715" custScaleY="1047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0777F7-255F-4386-9E92-343248B1FF7E}" type="pres">
      <dgm:prSet presAssocID="{AFB9B36E-CE84-45A8-8120-CB3592C867A0}" presName="dummy" presStyleCnt="0"/>
      <dgm:spPr/>
    </dgm:pt>
    <dgm:pt modelId="{4661E2D8-C5C5-495B-8661-7AB0B4450068}" type="pres">
      <dgm:prSet presAssocID="{88801894-3CCB-4977-93E7-F896E4A1885A}" presName="sibTrans" presStyleLbl="sibTrans2D1" presStyleIdx="0" presStyleCnt="4"/>
      <dgm:spPr/>
      <dgm:t>
        <a:bodyPr/>
        <a:lstStyle/>
        <a:p>
          <a:endParaRPr lang="ru-RU"/>
        </a:p>
      </dgm:t>
    </dgm:pt>
    <dgm:pt modelId="{FFFAB8DD-A3A9-447C-A113-CD0F8C389530}" type="pres">
      <dgm:prSet presAssocID="{2CD43180-2335-4B81-BFE4-00B148EADC60}" presName="node" presStyleLbl="node1" presStyleIdx="1" presStyleCnt="4" custScaleX="186124" custScaleY="122190" custRadScaleRad="123017" custRadScaleInc="10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A23C15-2F9E-47F8-A0A8-5D8AD72702C3}" type="pres">
      <dgm:prSet presAssocID="{2CD43180-2335-4B81-BFE4-00B148EADC60}" presName="dummy" presStyleCnt="0"/>
      <dgm:spPr/>
    </dgm:pt>
    <dgm:pt modelId="{B69B785A-6768-4E5A-8EB7-7F3694B115FD}" type="pres">
      <dgm:prSet presAssocID="{C1CD0515-950F-40F1-B628-9AFD6FB2FAD3}" presName="sibTrans" presStyleLbl="sibTrans2D1" presStyleIdx="1" presStyleCnt="4"/>
      <dgm:spPr/>
      <dgm:t>
        <a:bodyPr/>
        <a:lstStyle/>
        <a:p>
          <a:endParaRPr lang="ru-RU"/>
        </a:p>
      </dgm:t>
    </dgm:pt>
    <dgm:pt modelId="{0A6D0E21-99EF-461E-84D1-20733099E39E}" type="pres">
      <dgm:prSet presAssocID="{A2011012-B685-4353-B9A5-1F81ACB435DA}" presName="node" presStyleLbl="node1" presStyleIdx="2" presStyleCnt="4" custScaleX="196873" custScaleY="111265" custRadScaleRad="99448" custRadScaleInc="-253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81EC20-458B-436A-9B8B-684A2661C4EF}" type="pres">
      <dgm:prSet presAssocID="{A2011012-B685-4353-B9A5-1F81ACB435DA}" presName="dummy" presStyleCnt="0"/>
      <dgm:spPr/>
    </dgm:pt>
    <dgm:pt modelId="{A1379598-EF54-453E-97E9-DC1E59CE33E4}" type="pres">
      <dgm:prSet presAssocID="{BE1FDBC5-3902-4DE8-84C1-85BF4BC7C980}" presName="sibTrans" presStyleLbl="sibTrans2D1" presStyleIdx="2" presStyleCnt="4"/>
      <dgm:spPr/>
      <dgm:t>
        <a:bodyPr/>
        <a:lstStyle/>
        <a:p>
          <a:endParaRPr lang="ru-RU"/>
        </a:p>
      </dgm:t>
    </dgm:pt>
    <dgm:pt modelId="{40BB8209-EE34-429F-A9F6-81FDE9BD6939}" type="pres">
      <dgm:prSet presAssocID="{BFF9F1BF-D950-47AD-BE4C-1634F5B2D75E}" presName="node" presStyleLbl="node1" presStyleIdx="3" presStyleCnt="4" custScaleX="181288" custScaleY="112202" custRadScaleRad="107018" custRadScaleInc="53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6E30B-39E2-40FC-B1D0-0D008AA1F854}" type="pres">
      <dgm:prSet presAssocID="{BFF9F1BF-D950-47AD-BE4C-1634F5B2D75E}" presName="dummy" presStyleCnt="0"/>
      <dgm:spPr/>
    </dgm:pt>
    <dgm:pt modelId="{D1F72771-D767-4FD0-A586-A9143AA87F12}" type="pres">
      <dgm:prSet presAssocID="{4859AC4B-5275-442D-A302-C70D1350E22B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22FF05AA-CBF9-44DE-8823-0D7F40934FA6}" type="presOf" srcId="{60473E2B-7641-45E5-A3B7-382E09CA5EFA}" destId="{C1D82691-75FD-44E3-B6DD-E6431082AC5F}" srcOrd="0" destOrd="0" presId="urn:microsoft.com/office/officeart/2005/8/layout/radial6"/>
    <dgm:cxn modelId="{925242A0-B226-4C0E-B1DA-CC1941F88852}" type="presOf" srcId="{D874624E-07F4-40E9-BC1A-12AD140384D3}" destId="{F4160643-3CE0-4837-AB1A-CE7DB46822FA}" srcOrd="0" destOrd="0" presId="urn:microsoft.com/office/officeart/2005/8/layout/radial6"/>
    <dgm:cxn modelId="{2C36675A-FED2-49A9-A623-1E31918CE4B8}" srcId="{D874624E-07F4-40E9-BC1A-12AD140384D3}" destId="{BFF9F1BF-D950-47AD-BE4C-1634F5B2D75E}" srcOrd="3" destOrd="0" parTransId="{1961258A-B45D-485C-BE05-7664AE0A31E4}" sibTransId="{4859AC4B-5275-442D-A302-C70D1350E22B}"/>
    <dgm:cxn modelId="{AD84B08B-ABEB-479E-9C98-18E978982489}" type="presOf" srcId="{C1CD0515-950F-40F1-B628-9AFD6FB2FAD3}" destId="{B69B785A-6768-4E5A-8EB7-7F3694B115FD}" srcOrd="0" destOrd="0" presId="urn:microsoft.com/office/officeart/2005/8/layout/radial6"/>
    <dgm:cxn modelId="{0EAA86B8-74E0-4ABE-B5C8-A16FDF89D63A}" srcId="{D874624E-07F4-40E9-BC1A-12AD140384D3}" destId="{AFB9B36E-CE84-45A8-8120-CB3592C867A0}" srcOrd="0" destOrd="0" parTransId="{C71DB0CC-C5B6-4846-8BA9-CC7217C14473}" sibTransId="{88801894-3CCB-4977-93E7-F896E4A1885A}"/>
    <dgm:cxn modelId="{8220CAAB-45CC-4E28-9EC8-628D42DC7D5A}" type="presOf" srcId="{4859AC4B-5275-442D-A302-C70D1350E22B}" destId="{D1F72771-D767-4FD0-A586-A9143AA87F12}" srcOrd="0" destOrd="0" presId="urn:microsoft.com/office/officeart/2005/8/layout/radial6"/>
    <dgm:cxn modelId="{45695A73-1C19-448C-83D1-E07B64788940}" type="presOf" srcId="{BFF9F1BF-D950-47AD-BE4C-1634F5B2D75E}" destId="{40BB8209-EE34-429F-A9F6-81FDE9BD6939}" srcOrd="0" destOrd="0" presId="urn:microsoft.com/office/officeart/2005/8/layout/radial6"/>
    <dgm:cxn modelId="{269EBDA2-5041-4AA4-A215-40A018F9C31A}" srcId="{60473E2B-7641-45E5-A3B7-382E09CA5EFA}" destId="{D874624E-07F4-40E9-BC1A-12AD140384D3}" srcOrd="0" destOrd="0" parTransId="{241CEF55-5381-4295-BD78-9C1B9DE41D5B}" sibTransId="{13C6AF3C-CE4C-45E9-AF3D-92E321BF7112}"/>
    <dgm:cxn modelId="{3E133982-A6FD-409D-91EB-4E07D2CE20F6}" type="presOf" srcId="{AFB9B36E-CE84-45A8-8120-CB3592C867A0}" destId="{0BBB9A12-616A-4FE6-929B-5FC8C2BC2C6B}" srcOrd="0" destOrd="0" presId="urn:microsoft.com/office/officeart/2005/8/layout/radial6"/>
    <dgm:cxn modelId="{8BA74737-E2A7-46C4-8042-71C7567F2C7F}" type="presOf" srcId="{88801894-3CCB-4977-93E7-F896E4A1885A}" destId="{4661E2D8-C5C5-495B-8661-7AB0B4450068}" srcOrd="0" destOrd="0" presId="urn:microsoft.com/office/officeart/2005/8/layout/radial6"/>
    <dgm:cxn modelId="{2838A54B-7541-4619-AE5C-D1CFB02C16A0}" srcId="{D874624E-07F4-40E9-BC1A-12AD140384D3}" destId="{2CD43180-2335-4B81-BFE4-00B148EADC60}" srcOrd="1" destOrd="0" parTransId="{818FEC38-51F5-4CCB-A9D1-F4A00749BF40}" sibTransId="{C1CD0515-950F-40F1-B628-9AFD6FB2FAD3}"/>
    <dgm:cxn modelId="{BB0DCC28-51BF-4724-8D29-ED2556698837}" type="presOf" srcId="{2CD43180-2335-4B81-BFE4-00B148EADC60}" destId="{FFFAB8DD-A3A9-447C-A113-CD0F8C389530}" srcOrd="0" destOrd="0" presId="urn:microsoft.com/office/officeart/2005/8/layout/radial6"/>
    <dgm:cxn modelId="{13599583-BC4D-4E8D-88FC-FAC695410690}" type="presOf" srcId="{BE1FDBC5-3902-4DE8-84C1-85BF4BC7C980}" destId="{A1379598-EF54-453E-97E9-DC1E59CE33E4}" srcOrd="0" destOrd="0" presId="urn:microsoft.com/office/officeart/2005/8/layout/radial6"/>
    <dgm:cxn modelId="{DD6CC7B7-EEDA-4FF8-BACE-DD398D49AF2C}" srcId="{D874624E-07F4-40E9-BC1A-12AD140384D3}" destId="{A2011012-B685-4353-B9A5-1F81ACB435DA}" srcOrd="2" destOrd="0" parTransId="{BC60F6C9-0EA7-49AD-BDB6-1695D7E3D31E}" sibTransId="{BE1FDBC5-3902-4DE8-84C1-85BF4BC7C980}"/>
    <dgm:cxn modelId="{ED16DC60-788B-4A42-8B4C-D07760DB1999}" type="presOf" srcId="{A2011012-B685-4353-B9A5-1F81ACB435DA}" destId="{0A6D0E21-99EF-461E-84D1-20733099E39E}" srcOrd="0" destOrd="0" presId="urn:microsoft.com/office/officeart/2005/8/layout/radial6"/>
    <dgm:cxn modelId="{950F6582-03E5-428D-8C77-C79973EAC1B6}" type="presParOf" srcId="{C1D82691-75FD-44E3-B6DD-E6431082AC5F}" destId="{F4160643-3CE0-4837-AB1A-CE7DB46822FA}" srcOrd="0" destOrd="0" presId="urn:microsoft.com/office/officeart/2005/8/layout/radial6"/>
    <dgm:cxn modelId="{FAEB6916-0B8A-4F5F-9702-8ABCA7DF9710}" type="presParOf" srcId="{C1D82691-75FD-44E3-B6DD-E6431082AC5F}" destId="{0BBB9A12-616A-4FE6-929B-5FC8C2BC2C6B}" srcOrd="1" destOrd="0" presId="urn:microsoft.com/office/officeart/2005/8/layout/radial6"/>
    <dgm:cxn modelId="{13A0A9AA-71CA-465A-BC6B-CD5DC0A9E48A}" type="presParOf" srcId="{C1D82691-75FD-44E3-B6DD-E6431082AC5F}" destId="{F30777F7-255F-4386-9E92-343248B1FF7E}" srcOrd="2" destOrd="0" presId="urn:microsoft.com/office/officeart/2005/8/layout/radial6"/>
    <dgm:cxn modelId="{DC049BA6-8EE8-4A27-A42F-61CB744AA631}" type="presParOf" srcId="{C1D82691-75FD-44E3-B6DD-E6431082AC5F}" destId="{4661E2D8-C5C5-495B-8661-7AB0B4450068}" srcOrd="3" destOrd="0" presId="urn:microsoft.com/office/officeart/2005/8/layout/radial6"/>
    <dgm:cxn modelId="{4EFEBE71-D2B2-4564-8EC1-62CFBA7E59D3}" type="presParOf" srcId="{C1D82691-75FD-44E3-B6DD-E6431082AC5F}" destId="{FFFAB8DD-A3A9-447C-A113-CD0F8C389530}" srcOrd="4" destOrd="0" presId="urn:microsoft.com/office/officeart/2005/8/layout/radial6"/>
    <dgm:cxn modelId="{F7567EE9-188E-4B96-AEC8-7AD4241A08CA}" type="presParOf" srcId="{C1D82691-75FD-44E3-B6DD-E6431082AC5F}" destId="{EAA23C15-2F9E-47F8-A0A8-5D8AD72702C3}" srcOrd="5" destOrd="0" presId="urn:microsoft.com/office/officeart/2005/8/layout/radial6"/>
    <dgm:cxn modelId="{47315FF0-CBDF-4F2D-B0F0-67EDA26A4BBC}" type="presParOf" srcId="{C1D82691-75FD-44E3-B6DD-E6431082AC5F}" destId="{B69B785A-6768-4E5A-8EB7-7F3694B115FD}" srcOrd="6" destOrd="0" presId="urn:microsoft.com/office/officeart/2005/8/layout/radial6"/>
    <dgm:cxn modelId="{13210E70-11A5-404D-8ED1-660C4FB3BD46}" type="presParOf" srcId="{C1D82691-75FD-44E3-B6DD-E6431082AC5F}" destId="{0A6D0E21-99EF-461E-84D1-20733099E39E}" srcOrd="7" destOrd="0" presId="urn:microsoft.com/office/officeart/2005/8/layout/radial6"/>
    <dgm:cxn modelId="{37056D9F-532A-4867-874F-46DE1828935E}" type="presParOf" srcId="{C1D82691-75FD-44E3-B6DD-E6431082AC5F}" destId="{F681EC20-458B-436A-9B8B-684A2661C4EF}" srcOrd="8" destOrd="0" presId="urn:microsoft.com/office/officeart/2005/8/layout/radial6"/>
    <dgm:cxn modelId="{51395233-32A6-472F-96C8-3F1B53F34E7E}" type="presParOf" srcId="{C1D82691-75FD-44E3-B6DD-E6431082AC5F}" destId="{A1379598-EF54-453E-97E9-DC1E59CE33E4}" srcOrd="9" destOrd="0" presId="urn:microsoft.com/office/officeart/2005/8/layout/radial6"/>
    <dgm:cxn modelId="{03330462-C99A-4EC3-80E5-328AD324FCF4}" type="presParOf" srcId="{C1D82691-75FD-44E3-B6DD-E6431082AC5F}" destId="{40BB8209-EE34-429F-A9F6-81FDE9BD6939}" srcOrd="10" destOrd="0" presId="urn:microsoft.com/office/officeart/2005/8/layout/radial6"/>
    <dgm:cxn modelId="{8E55D2C3-55FF-4865-9550-1169E03F20D2}" type="presParOf" srcId="{C1D82691-75FD-44E3-B6DD-E6431082AC5F}" destId="{B9B6E30B-39E2-40FC-B1D0-0D008AA1F854}" srcOrd="11" destOrd="0" presId="urn:microsoft.com/office/officeart/2005/8/layout/radial6"/>
    <dgm:cxn modelId="{83C11214-8820-482D-B13B-C232CE9413C7}" type="presParOf" srcId="{C1D82691-75FD-44E3-B6DD-E6431082AC5F}" destId="{D1F72771-D767-4FD0-A586-A9143AA87F1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2E1241-9B13-462B-B5C7-BD5CBA0BBB25}" type="doc">
      <dgm:prSet loTypeId="urn:microsoft.com/office/officeart/2005/8/layout/radial4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53917F-1564-4DDD-B6D3-C507947B9A22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Типы проектов</a:t>
          </a:r>
          <a:r>
            <a:rPr lang="ru-RU" sz="1900" dirty="0" smtClean="0"/>
            <a:t/>
          </a:r>
          <a:br>
            <a:rPr lang="ru-RU" sz="1900" dirty="0" smtClean="0"/>
          </a:br>
          <a:endParaRPr lang="ru-RU" sz="1900" dirty="0"/>
        </a:p>
      </dgm:t>
    </dgm:pt>
    <dgm:pt modelId="{5700FE8B-3EAD-4FA8-9DE5-832EF840C99D}" type="parTrans" cxnId="{83B3C262-DEB0-4918-88CA-FE941334D650}">
      <dgm:prSet/>
      <dgm:spPr/>
      <dgm:t>
        <a:bodyPr/>
        <a:lstStyle/>
        <a:p>
          <a:endParaRPr lang="ru-RU"/>
        </a:p>
      </dgm:t>
    </dgm:pt>
    <dgm:pt modelId="{C0A013A5-F3F5-4434-82D7-C17C5D93D0B4}" type="sibTrans" cxnId="{83B3C262-DEB0-4918-88CA-FE941334D650}">
      <dgm:prSet/>
      <dgm:spPr/>
      <dgm:t>
        <a:bodyPr/>
        <a:lstStyle/>
        <a:p>
          <a:endParaRPr lang="ru-RU"/>
        </a:p>
      </dgm:t>
    </dgm:pt>
    <dgm:pt modelId="{0C0A8CE0-1F4D-4B93-AD18-E0E63D43A627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Доминирующая деятельность  в проекте: исследовательская, поисковая, творческая, ролевая, прикладная (практико-ориентированная)</a:t>
          </a:r>
          <a:endParaRPr lang="ru-RU" sz="1800" b="1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D43EAC-F9F6-4948-9F91-018138A0472F}" type="parTrans" cxnId="{F09B6482-0A62-4493-877C-9480AA47CD8B}">
      <dgm:prSet/>
      <dgm:spPr/>
      <dgm:t>
        <a:bodyPr/>
        <a:lstStyle/>
        <a:p>
          <a:endParaRPr lang="ru-RU"/>
        </a:p>
      </dgm:t>
    </dgm:pt>
    <dgm:pt modelId="{F581CDA3-8CBA-4F77-B34B-A88EAC5E9674}" type="sibTrans" cxnId="{F09B6482-0A62-4493-877C-9480AA47CD8B}">
      <dgm:prSet/>
      <dgm:spPr/>
      <dgm:t>
        <a:bodyPr/>
        <a:lstStyle/>
        <a:p>
          <a:endParaRPr lang="ru-RU"/>
        </a:p>
      </dgm:t>
    </dgm:pt>
    <dgm:pt modelId="{347515F2-37A2-49A4-8672-B1FB863A720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Предметно-содержательная область: </a:t>
          </a:r>
          <a:r>
            <a:rPr lang="ru-RU" sz="2000" b="1" dirty="0" err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монопроект</a:t>
          </a:r>
          <a:r>
            <a: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 (в рамках одной области знания); </a:t>
          </a:r>
          <a:r>
            <a:rPr lang="ru-RU" sz="2000" b="1" dirty="0" err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межпредметный</a:t>
          </a:r>
          <a:r>
            <a: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 проект</a:t>
          </a:r>
          <a:endParaRPr lang="ru-RU" sz="2000" b="1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58672C9-55FD-44C0-BB0D-ED41D2878930}" type="parTrans" cxnId="{E6F89FC1-0E0E-4BC5-A7AB-ECDC82DAE5A8}">
      <dgm:prSet/>
      <dgm:spPr/>
      <dgm:t>
        <a:bodyPr/>
        <a:lstStyle/>
        <a:p>
          <a:endParaRPr lang="ru-RU"/>
        </a:p>
      </dgm:t>
    </dgm:pt>
    <dgm:pt modelId="{404ABC48-ABE5-4417-9BC6-0B8AA6792817}" type="sibTrans" cxnId="{E6F89FC1-0E0E-4BC5-A7AB-ECDC82DAE5A8}">
      <dgm:prSet/>
      <dgm:spPr/>
      <dgm:t>
        <a:bodyPr/>
        <a:lstStyle/>
        <a:p>
          <a:endParaRPr lang="ru-RU"/>
        </a:p>
      </dgm:t>
    </dgm:pt>
    <dgm:pt modelId="{79768D75-962F-4B5A-BC9E-65A34F755C6D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По характеру контактов (среди участников одного </a:t>
          </a:r>
          <a:r>
            <a:rPr lang="ru-RU" sz="2000" b="1" dirty="0" err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учрежд</a:t>
          </a:r>
          <a:r>
            <a: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., группы, города, региона, страны, разных стран мира).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431CBD2-F31B-4A1D-A611-795E94769EBA}" type="parTrans" cxnId="{5B5D2AB2-962E-4453-B7FA-2200B9C4A722}">
      <dgm:prSet/>
      <dgm:spPr/>
      <dgm:t>
        <a:bodyPr/>
        <a:lstStyle/>
        <a:p>
          <a:endParaRPr lang="ru-RU"/>
        </a:p>
      </dgm:t>
    </dgm:pt>
    <dgm:pt modelId="{24C82672-D88F-496B-A67C-C033AC74907E}" type="sibTrans" cxnId="{5B5D2AB2-962E-4453-B7FA-2200B9C4A722}">
      <dgm:prSet/>
      <dgm:spPr/>
      <dgm:t>
        <a:bodyPr/>
        <a:lstStyle/>
        <a:p>
          <a:endParaRPr lang="ru-RU"/>
        </a:p>
      </dgm:t>
    </dgm:pt>
    <dgm:pt modelId="{91BAE92C-AE8A-4ACE-B9FC-822B97E0B5BF}">
      <dgm:prSet custT="1"/>
      <dgm:spPr/>
      <dgm:t>
        <a:bodyPr/>
        <a:lstStyle/>
        <a:p>
          <a:r>
            <a: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Количество участников проекта</a:t>
          </a:r>
          <a:endParaRPr lang="ru-RU" sz="2000" b="1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F769765-9860-464A-BAEC-06E345F98FAD}" type="parTrans" cxnId="{1AA5385D-6482-4C41-B11F-0E019597ADD8}">
      <dgm:prSet/>
      <dgm:spPr/>
      <dgm:t>
        <a:bodyPr/>
        <a:lstStyle/>
        <a:p>
          <a:endParaRPr lang="ru-RU"/>
        </a:p>
      </dgm:t>
    </dgm:pt>
    <dgm:pt modelId="{8ADE74A8-A2DB-4E7F-89F3-E8303309041C}" type="sibTrans" cxnId="{1AA5385D-6482-4C41-B11F-0E019597ADD8}">
      <dgm:prSet/>
      <dgm:spPr/>
      <dgm:t>
        <a:bodyPr/>
        <a:lstStyle/>
        <a:p>
          <a:endParaRPr lang="ru-RU"/>
        </a:p>
      </dgm:t>
    </dgm:pt>
    <dgm:pt modelId="{CACC5B57-1F35-4A2D-8173-361DF14BF348}" type="pres">
      <dgm:prSet presAssocID="{7D2E1241-9B13-462B-B5C7-BD5CBA0BBB2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27D77D-985F-4DA9-8206-A62CDACF6EA1}" type="pres">
      <dgm:prSet presAssocID="{0C53917F-1564-4DDD-B6D3-C507947B9A22}" presName="centerShape" presStyleLbl="node0" presStyleIdx="0" presStyleCnt="1" custScaleX="77289" custScaleY="61328"/>
      <dgm:spPr/>
      <dgm:t>
        <a:bodyPr/>
        <a:lstStyle/>
        <a:p>
          <a:endParaRPr lang="ru-RU"/>
        </a:p>
      </dgm:t>
    </dgm:pt>
    <dgm:pt modelId="{9FCA16A2-99AE-482A-831C-C20DA52169AB}" type="pres">
      <dgm:prSet presAssocID="{4ED43EAC-F9F6-4948-9F91-018138A0472F}" presName="parTrans" presStyleLbl="bgSibTrans2D1" presStyleIdx="0" presStyleCnt="4" custLinFactNeighborX="7128"/>
      <dgm:spPr/>
      <dgm:t>
        <a:bodyPr/>
        <a:lstStyle/>
        <a:p>
          <a:endParaRPr lang="ru-RU"/>
        </a:p>
      </dgm:t>
    </dgm:pt>
    <dgm:pt modelId="{2F5E98D6-BCB8-411C-9B5F-E1916E97E7C5}" type="pres">
      <dgm:prSet presAssocID="{0C0A8CE0-1F4D-4B93-AD18-E0E63D43A627}" presName="node" presStyleLbl="node1" presStyleIdx="0" presStyleCnt="4" custScaleX="118690" custScaleY="130841" custRadScaleRad="98395" custRadScaleInc="-92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1545DB-D725-48ED-A2A8-5C843DCC9B03}" type="pres">
      <dgm:prSet presAssocID="{EF769765-9860-464A-BAEC-06E345F98FAD}" presName="parTrans" presStyleLbl="bgSibTrans2D1" presStyleIdx="1" presStyleCnt="4"/>
      <dgm:spPr/>
      <dgm:t>
        <a:bodyPr/>
        <a:lstStyle/>
        <a:p>
          <a:endParaRPr lang="ru-RU"/>
        </a:p>
      </dgm:t>
    </dgm:pt>
    <dgm:pt modelId="{CE1B0341-4FAE-4E07-9A3C-A0BF5EF636A0}" type="pres">
      <dgm:prSet presAssocID="{91BAE92C-AE8A-4ACE-B9FC-822B97E0B5BF}" presName="node" presStyleLbl="node1" presStyleIdx="1" presStyleCnt="4" custRadScaleRad="130413" custRadScaleInc="-250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C0D62-2DF5-4536-8A1F-3F863851A752}" type="pres">
      <dgm:prSet presAssocID="{258672C9-55FD-44C0-BB0D-ED41D2878930}" presName="parTrans" presStyleLbl="bgSibTrans2D1" presStyleIdx="2" presStyleCnt="4"/>
      <dgm:spPr/>
      <dgm:t>
        <a:bodyPr/>
        <a:lstStyle/>
        <a:p>
          <a:endParaRPr lang="ru-RU"/>
        </a:p>
      </dgm:t>
    </dgm:pt>
    <dgm:pt modelId="{2F35D801-B122-4106-B6A3-9BF6FA87D048}" type="pres">
      <dgm:prSet presAssocID="{347515F2-37A2-49A4-8672-B1FB863A7201}" presName="node" presStyleLbl="node1" presStyleIdx="2" presStyleCnt="4" custScaleX="199789" custScaleY="113542" custRadScaleRad="118161" custRadScaleInc="128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F4A7FC-638B-40D2-8A24-D892004FA46D}" type="pres">
      <dgm:prSet presAssocID="{1431CBD2-F31B-4A1D-A611-795E94769EBA}" presName="parTrans" presStyleLbl="bgSibTrans2D1" presStyleIdx="3" presStyleCnt="4" custLinFactNeighborX="-8143"/>
      <dgm:spPr/>
      <dgm:t>
        <a:bodyPr/>
        <a:lstStyle/>
        <a:p>
          <a:endParaRPr lang="ru-RU"/>
        </a:p>
      </dgm:t>
    </dgm:pt>
    <dgm:pt modelId="{C704412E-854B-4028-8D91-193162403FA4}" type="pres">
      <dgm:prSet presAssocID="{79768D75-962F-4B5A-BC9E-65A34F755C6D}" presName="node" presStyleLbl="node1" presStyleIdx="3" presStyleCnt="4" custScaleX="128123" custScaleY="127754" custRadScaleRad="100968" custRadScaleInc="51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A5385D-6482-4C41-B11F-0E019597ADD8}" srcId="{0C53917F-1564-4DDD-B6D3-C507947B9A22}" destId="{91BAE92C-AE8A-4ACE-B9FC-822B97E0B5BF}" srcOrd="1" destOrd="0" parTransId="{EF769765-9860-464A-BAEC-06E345F98FAD}" sibTransId="{8ADE74A8-A2DB-4E7F-89F3-E8303309041C}"/>
    <dgm:cxn modelId="{1E519255-C1E1-432E-B5F4-AD16054C23DD}" type="presOf" srcId="{EF769765-9860-464A-BAEC-06E345F98FAD}" destId="{8D1545DB-D725-48ED-A2A8-5C843DCC9B03}" srcOrd="0" destOrd="0" presId="urn:microsoft.com/office/officeart/2005/8/layout/radial4"/>
    <dgm:cxn modelId="{F09B6482-0A62-4493-877C-9480AA47CD8B}" srcId="{0C53917F-1564-4DDD-B6D3-C507947B9A22}" destId="{0C0A8CE0-1F4D-4B93-AD18-E0E63D43A627}" srcOrd="0" destOrd="0" parTransId="{4ED43EAC-F9F6-4948-9F91-018138A0472F}" sibTransId="{F581CDA3-8CBA-4F77-B34B-A88EAC5E9674}"/>
    <dgm:cxn modelId="{80A4ADA1-2A61-404F-823C-987F3A76FD77}" type="presOf" srcId="{0C53917F-1564-4DDD-B6D3-C507947B9A22}" destId="{FE27D77D-985F-4DA9-8206-A62CDACF6EA1}" srcOrd="0" destOrd="0" presId="urn:microsoft.com/office/officeart/2005/8/layout/radial4"/>
    <dgm:cxn modelId="{C0D6E675-C1F2-4ECE-A6B0-BD051326FFB4}" type="presOf" srcId="{91BAE92C-AE8A-4ACE-B9FC-822B97E0B5BF}" destId="{CE1B0341-4FAE-4E07-9A3C-A0BF5EF636A0}" srcOrd="0" destOrd="0" presId="urn:microsoft.com/office/officeart/2005/8/layout/radial4"/>
    <dgm:cxn modelId="{E6F89FC1-0E0E-4BC5-A7AB-ECDC82DAE5A8}" srcId="{0C53917F-1564-4DDD-B6D3-C507947B9A22}" destId="{347515F2-37A2-49A4-8672-B1FB863A7201}" srcOrd="2" destOrd="0" parTransId="{258672C9-55FD-44C0-BB0D-ED41D2878930}" sibTransId="{404ABC48-ABE5-4417-9BC6-0B8AA6792817}"/>
    <dgm:cxn modelId="{C037AA7E-CC63-48D0-96FB-2A53092CE856}" type="presOf" srcId="{0C0A8CE0-1F4D-4B93-AD18-E0E63D43A627}" destId="{2F5E98D6-BCB8-411C-9B5F-E1916E97E7C5}" srcOrd="0" destOrd="0" presId="urn:microsoft.com/office/officeart/2005/8/layout/radial4"/>
    <dgm:cxn modelId="{83B3C262-DEB0-4918-88CA-FE941334D650}" srcId="{7D2E1241-9B13-462B-B5C7-BD5CBA0BBB25}" destId="{0C53917F-1564-4DDD-B6D3-C507947B9A22}" srcOrd="0" destOrd="0" parTransId="{5700FE8B-3EAD-4FA8-9DE5-832EF840C99D}" sibTransId="{C0A013A5-F3F5-4434-82D7-C17C5D93D0B4}"/>
    <dgm:cxn modelId="{1CF9CC03-48F4-40BF-A493-E29C4EBFDDBC}" type="presOf" srcId="{7D2E1241-9B13-462B-B5C7-BD5CBA0BBB25}" destId="{CACC5B57-1F35-4A2D-8173-361DF14BF348}" srcOrd="0" destOrd="0" presId="urn:microsoft.com/office/officeart/2005/8/layout/radial4"/>
    <dgm:cxn modelId="{6711FD56-337C-4657-8BB0-902892E1A218}" type="presOf" srcId="{1431CBD2-F31B-4A1D-A611-795E94769EBA}" destId="{E7F4A7FC-638B-40D2-8A24-D892004FA46D}" srcOrd="0" destOrd="0" presId="urn:microsoft.com/office/officeart/2005/8/layout/radial4"/>
    <dgm:cxn modelId="{CA99E9A5-DE91-4A54-A3BA-82FD3FC3BE35}" type="presOf" srcId="{4ED43EAC-F9F6-4948-9F91-018138A0472F}" destId="{9FCA16A2-99AE-482A-831C-C20DA52169AB}" srcOrd="0" destOrd="0" presId="urn:microsoft.com/office/officeart/2005/8/layout/radial4"/>
    <dgm:cxn modelId="{751B2245-0652-4CDC-8977-2289E3416D7D}" type="presOf" srcId="{347515F2-37A2-49A4-8672-B1FB863A7201}" destId="{2F35D801-B122-4106-B6A3-9BF6FA87D048}" srcOrd="0" destOrd="0" presId="urn:microsoft.com/office/officeart/2005/8/layout/radial4"/>
    <dgm:cxn modelId="{27B73EFD-1EA8-40F5-9FC5-84ADAA9F0B54}" type="presOf" srcId="{79768D75-962F-4B5A-BC9E-65A34F755C6D}" destId="{C704412E-854B-4028-8D91-193162403FA4}" srcOrd="0" destOrd="0" presId="urn:microsoft.com/office/officeart/2005/8/layout/radial4"/>
    <dgm:cxn modelId="{5B5D2AB2-962E-4453-B7FA-2200B9C4A722}" srcId="{0C53917F-1564-4DDD-B6D3-C507947B9A22}" destId="{79768D75-962F-4B5A-BC9E-65A34F755C6D}" srcOrd="3" destOrd="0" parTransId="{1431CBD2-F31B-4A1D-A611-795E94769EBA}" sibTransId="{24C82672-D88F-496B-A67C-C033AC74907E}"/>
    <dgm:cxn modelId="{2204D92A-A492-4915-8E79-A71B353A87EF}" type="presOf" srcId="{258672C9-55FD-44C0-BB0D-ED41D2878930}" destId="{A79C0D62-2DF5-4536-8A1F-3F863851A752}" srcOrd="0" destOrd="0" presId="urn:microsoft.com/office/officeart/2005/8/layout/radial4"/>
    <dgm:cxn modelId="{81AE6D33-5CC1-47E1-ABE6-DB6AE2B651E4}" type="presParOf" srcId="{CACC5B57-1F35-4A2D-8173-361DF14BF348}" destId="{FE27D77D-985F-4DA9-8206-A62CDACF6EA1}" srcOrd="0" destOrd="0" presId="urn:microsoft.com/office/officeart/2005/8/layout/radial4"/>
    <dgm:cxn modelId="{1920EE1E-A53B-4429-9296-6EFD3CF4A13E}" type="presParOf" srcId="{CACC5B57-1F35-4A2D-8173-361DF14BF348}" destId="{9FCA16A2-99AE-482A-831C-C20DA52169AB}" srcOrd="1" destOrd="0" presId="urn:microsoft.com/office/officeart/2005/8/layout/radial4"/>
    <dgm:cxn modelId="{97869857-2A1C-41E0-A8A0-FB9A0CB93F71}" type="presParOf" srcId="{CACC5B57-1F35-4A2D-8173-361DF14BF348}" destId="{2F5E98D6-BCB8-411C-9B5F-E1916E97E7C5}" srcOrd="2" destOrd="0" presId="urn:microsoft.com/office/officeart/2005/8/layout/radial4"/>
    <dgm:cxn modelId="{4AD67065-5EF6-4071-B9DA-5D27047179A5}" type="presParOf" srcId="{CACC5B57-1F35-4A2D-8173-361DF14BF348}" destId="{8D1545DB-D725-48ED-A2A8-5C843DCC9B03}" srcOrd="3" destOrd="0" presId="urn:microsoft.com/office/officeart/2005/8/layout/radial4"/>
    <dgm:cxn modelId="{BC2AA7D7-3941-4A78-81E6-2B590C867FB9}" type="presParOf" srcId="{CACC5B57-1F35-4A2D-8173-361DF14BF348}" destId="{CE1B0341-4FAE-4E07-9A3C-A0BF5EF636A0}" srcOrd="4" destOrd="0" presId="urn:microsoft.com/office/officeart/2005/8/layout/radial4"/>
    <dgm:cxn modelId="{0C077F05-760B-4851-930A-BBF1713FF245}" type="presParOf" srcId="{CACC5B57-1F35-4A2D-8173-361DF14BF348}" destId="{A79C0D62-2DF5-4536-8A1F-3F863851A752}" srcOrd="5" destOrd="0" presId="urn:microsoft.com/office/officeart/2005/8/layout/radial4"/>
    <dgm:cxn modelId="{E3DB7BB1-FFB9-400A-BF8F-1BE6BD0E9EB0}" type="presParOf" srcId="{CACC5B57-1F35-4A2D-8173-361DF14BF348}" destId="{2F35D801-B122-4106-B6A3-9BF6FA87D048}" srcOrd="6" destOrd="0" presId="urn:microsoft.com/office/officeart/2005/8/layout/radial4"/>
    <dgm:cxn modelId="{3C37152E-D22E-4217-947A-5A8F9ED01785}" type="presParOf" srcId="{CACC5B57-1F35-4A2D-8173-361DF14BF348}" destId="{E7F4A7FC-638B-40D2-8A24-D892004FA46D}" srcOrd="7" destOrd="0" presId="urn:microsoft.com/office/officeart/2005/8/layout/radial4"/>
    <dgm:cxn modelId="{4B0E653C-A686-4EC3-9D2E-072B45BD847E}" type="presParOf" srcId="{CACC5B57-1F35-4A2D-8173-361DF14BF348}" destId="{C704412E-854B-4028-8D91-193162403FA4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595D5-133D-4337-B8B6-A47EFAA2B79B}">
      <dsp:nvSpPr>
        <dsp:cNvPr id="0" name=""/>
        <dsp:cNvSpPr/>
      </dsp:nvSpPr>
      <dsp:spPr>
        <a:xfrm>
          <a:off x="2930888" y="1512154"/>
          <a:ext cx="2397703" cy="20721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Варианты </a:t>
          </a:r>
          <a:r>
            <a:rPr lang="ru-RU" sz="24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дифферен-циации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3282023" y="1815618"/>
        <a:ext cx="1695433" cy="1465257"/>
      </dsp:txXfrm>
    </dsp:sp>
    <dsp:sp modelId="{00AADA95-3A65-44DE-A49E-39B2245E4281}">
      <dsp:nvSpPr>
        <dsp:cNvPr id="0" name=""/>
        <dsp:cNvSpPr/>
      </dsp:nvSpPr>
      <dsp:spPr>
        <a:xfrm rot="16056715">
          <a:off x="3959516" y="1068346"/>
          <a:ext cx="236080" cy="457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3996404" y="1195180"/>
        <a:ext cx="165256" cy="274357"/>
      </dsp:txXfrm>
    </dsp:sp>
    <dsp:sp modelId="{008B8E51-22FD-412A-BBDC-BB8FAEC62E5B}">
      <dsp:nvSpPr>
        <dsp:cNvPr id="0" name=""/>
        <dsp:cNvSpPr/>
      </dsp:nvSpPr>
      <dsp:spPr>
        <a:xfrm>
          <a:off x="2592290" y="-165028"/>
          <a:ext cx="2900007" cy="12329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Учебные группы однородного состава</a:t>
          </a:r>
          <a:endParaRPr lang="ru-RU" sz="2000" kern="1200" dirty="0"/>
        </a:p>
      </dsp:txBody>
      <dsp:txXfrm>
        <a:off x="3016986" y="15527"/>
        <a:ext cx="2050615" cy="871794"/>
      </dsp:txXfrm>
    </dsp:sp>
    <dsp:sp modelId="{88F2171C-41FC-486D-B070-255212618938}">
      <dsp:nvSpPr>
        <dsp:cNvPr id="0" name=""/>
        <dsp:cNvSpPr/>
      </dsp:nvSpPr>
      <dsp:spPr>
        <a:xfrm rot="21240007">
          <a:off x="5402488" y="2175253"/>
          <a:ext cx="201583" cy="457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2355276"/>
            <a:satOff val="-3145"/>
            <a:lumOff val="18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5402654" y="2269867"/>
        <a:ext cx="141108" cy="274357"/>
      </dsp:txXfrm>
    </dsp:sp>
    <dsp:sp modelId="{7E1EA173-4C72-42D5-8A9F-B2584EF22977}">
      <dsp:nvSpPr>
        <dsp:cNvPr id="0" name=""/>
        <dsp:cNvSpPr/>
      </dsp:nvSpPr>
      <dsp:spPr>
        <a:xfrm>
          <a:off x="5683481" y="1427931"/>
          <a:ext cx="2453422" cy="1656169"/>
        </a:xfrm>
        <a:prstGeom prst="ellipse">
          <a:avLst/>
        </a:prstGeom>
        <a:solidFill>
          <a:schemeClr val="accent2">
            <a:hueOff val="-2355276"/>
            <a:satOff val="-3145"/>
            <a:lumOff val="186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Внутригрупповая</a:t>
          </a:r>
          <a:r>
            <a:rPr lang="ru-RU" sz="2000" b="1" kern="1200" baseline="0" dirty="0" smtClean="0">
              <a:latin typeface="Times New Roman" pitchFamily="18" charset="0"/>
              <a:cs typeface="Times New Roman" pitchFamily="18" charset="0"/>
            </a:rPr>
            <a:t> дифференциация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42776" y="1670471"/>
        <a:ext cx="1734832" cy="1171089"/>
      </dsp:txXfrm>
    </dsp:sp>
    <dsp:sp modelId="{6EA96CB7-2ED6-44B2-AE89-DF299EBE5D9B}">
      <dsp:nvSpPr>
        <dsp:cNvPr id="0" name=""/>
        <dsp:cNvSpPr/>
      </dsp:nvSpPr>
      <dsp:spPr>
        <a:xfrm rot="11102766">
          <a:off x="2491095" y="2188873"/>
          <a:ext cx="315966" cy="457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710551"/>
            <a:satOff val="-6290"/>
            <a:lumOff val="3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2585701" y="2284495"/>
        <a:ext cx="221176" cy="274357"/>
      </dsp:txXfrm>
    </dsp:sp>
    <dsp:sp modelId="{CFD5AC55-3EF0-40E4-BDB6-1EDFFE262BC8}">
      <dsp:nvSpPr>
        <dsp:cNvPr id="0" name=""/>
        <dsp:cNvSpPr/>
      </dsp:nvSpPr>
      <dsp:spPr>
        <a:xfrm>
          <a:off x="2" y="1224147"/>
          <a:ext cx="2348789" cy="2126290"/>
        </a:xfrm>
        <a:prstGeom prst="ellipse">
          <a:avLst/>
        </a:prstGeom>
        <a:solidFill>
          <a:schemeClr val="accent2">
            <a:hueOff val="-4710551"/>
            <a:satOff val="-6290"/>
            <a:lumOff val="372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Профильное обучение</a:t>
          </a:r>
          <a:endParaRPr lang="ru-RU" sz="2000" kern="1200" dirty="0"/>
        </a:p>
      </dsp:txBody>
      <dsp:txXfrm>
        <a:off x="343974" y="1535535"/>
        <a:ext cx="1660845" cy="15035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72771-D767-4FD0-A586-A9143AA87F12}">
      <dsp:nvSpPr>
        <dsp:cNvPr id="0" name=""/>
        <dsp:cNvSpPr/>
      </dsp:nvSpPr>
      <dsp:spPr>
        <a:xfrm>
          <a:off x="1700063" y="643657"/>
          <a:ext cx="4487094" cy="4487094"/>
        </a:xfrm>
        <a:prstGeom prst="blockArc">
          <a:avLst>
            <a:gd name="adj1" fmla="val 10893936"/>
            <a:gd name="adj2" fmla="val 16441317"/>
            <a:gd name="adj3" fmla="val 4640"/>
          </a:avLst>
        </a:prstGeom>
        <a:solidFill>
          <a:schemeClr val="accent4">
            <a:hueOff val="-1975582"/>
            <a:satOff val="22309"/>
            <a:lumOff val="119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379598-EF54-453E-97E9-DC1E59CE33E4}">
      <dsp:nvSpPr>
        <dsp:cNvPr id="0" name=""/>
        <dsp:cNvSpPr/>
      </dsp:nvSpPr>
      <dsp:spPr>
        <a:xfrm>
          <a:off x="1699450" y="662987"/>
          <a:ext cx="4487094" cy="4487094"/>
        </a:xfrm>
        <a:prstGeom prst="blockArc">
          <a:avLst>
            <a:gd name="adj1" fmla="val 4700455"/>
            <a:gd name="adj2" fmla="val 10924273"/>
            <a:gd name="adj3" fmla="val 4640"/>
          </a:avLst>
        </a:prstGeom>
        <a:solidFill>
          <a:schemeClr val="accent4">
            <a:hueOff val="-1317055"/>
            <a:satOff val="14873"/>
            <a:lumOff val="79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B785A-6768-4E5A-8EB7-7F3694B115FD}">
      <dsp:nvSpPr>
        <dsp:cNvPr id="0" name=""/>
        <dsp:cNvSpPr/>
      </dsp:nvSpPr>
      <dsp:spPr>
        <a:xfrm>
          <a:off x="2360707" y="628678"/>
          <a:ext cx="4487094" cy="4487094"/>
        </a:xfrm>
        <a:prstGeom prst="blockArc">
          <a:avLst>
            <a:gd name="adj1" fmla="val 271838"/>
            <a:gd name="adj2" fmla="val 5743140"/>
            <a:gd name="adj3" fmla="val 4640"/>
          </a:avLst>
        </a:prstGeom>
        <a:solidFill>
          <a:schemeClr val="accent4">
            <a:hueOff val="-658527"/>
            <a:satOff val="7436"/>
            <a:lumOff val="39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61E2D8-C5C5-495B-8661-7AB0B4450068}">
      <dsp:nvSpPr>
        <dsp:cNvPr id="0" name=""/>
        <dsp:cNvSpPr/>
      </dsp:nvSpPr>
      <dsp:spPr>
        <a:xfrm>
          <a:off x="2364237" y="588774"/>
          <a:ext cx="4487094" cy="4487094"/>
        </a:xfrm>
        <a:prstGeom prst="blockArc">
          <a:avLst>
            <a:gd name="adj1" fmla="val 15391824"/>
            <a:gd name="adj2" fmla="val 334681"/>
            <a:gd name="adj3" fmla="val 46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160643-3CE0-4837-AB1A-CE7DB46822FA}">
      <dsp:nvSpPr>
        <dsp:cNvPr id="0" name=""/>
        <dsp:cNvSpPr/>
      </dsp:nvSpPr>
      <dsp:spPr>
        <a:xfrm>
          <a:off x="3250703" y="1800187"/>
          <a:ext cx="2065436" cy="20654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КТД</a:t>
          </a:r>
          <a:endParaRPr lang="ru-RU" sz="5800" kern="1200" dirty="0"/>
        </a:p>
      </dsp:txBody>
      <dsp:txXfrm>
        <a:off x="3553179" y="2102663"/>
        <a:ext cx="1460484" cy="1460484"/>
      </dsp:txXfrm>
    </dsp:sp>
    <dsp:sp modelId="{0BBB9A12-616A-4FE6-929B-5FC8C2BC2C6B}">
      <dsp:nvSpPr>
        <dsp:cNvPr id="0" name=""/>
        <dsp:cNvSpPr/>
      </dsp:nvSpPr>
      <dsp:spPr>
        <a:xfrm>
          <a:off x="2783697" y="-55790"/>
          <a:ext cx="2627245" cy="15137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Трудовые дела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68448" y="165899"/>
        <a:ext cx="1857743" cy="1070409"/>
      </dsp:txXfrm>
    </dsp:sp>
    <dsp:sp modelId="{FFFAB8DD-A3A9-447C-A113-CD0F8C389530}">
      <dsp:nvSpPr>
        <dsp:cNvPr id="0" name=""/>
        <dsp:cNvSpPr/>
      </dsp:nvSpPr>
      <dsp:spPr>
        <a:xfrm>
          <a:off x="5443409" y="2162022"/>
          <a:ext cx="2690991" cy="1766629"/>
        </a:xfrm>
        <a:prstGeom prst="ellipse">
          <a:avLst/>
        </a:prstGeom>
        <a:solidFill>
          <a:schemeClr val="accent4">
            <a:hueOff val="-658527"/>
            <a:satOff val="7436"/>
            <a:lumOff val="398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Познавательные дела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37496" y="2420739"/>
        <a:ext cx="1902817" cy="1249195"/>
      </dsp:txXfrm>
    </dsp:sp>
    <dsp:sp modelId="{0A6D0E21-99EF-461E-84D1-20733099E39E}">
      <dsp:nvSpPr>
        <dsp:cNvPr id="0" name=""/>
        <dsp:cNvSpPr/>
      </dsp:nvSpPr>
      <dsp:spPr>
        <a:xfrm>
          <a:off x="2962672" y="4248478"/>
          <a:ext cx="2846401" cy="1608675"/>
        </a:xfrm>
        <a:prstGeom prst="ellipse">
          <a:avLst/>
        </a:prstGeom>
        <a:solidFill>
          <a:schemeClr val="accent4">
            <a:hueOff val="-1317055"/>
            <a:satOff val="14873"/>
            <a:lumOff val="797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Художественные дела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79518" y="4484063"/>
        <a:ext cx="2012709" cy="1137505"/>
      </dsp:txXfrm>
    </dsp:sp>
    <dsp:sp modelId="{40BB8209-EE34-429F-A9F6-81FDE9BD6939}">
      <dsp:nvSpPr>
        <dsp:cNvPr id="0" name=""/>
        <dsp:cNvSpPr/>
      </dsp:nvSpPr>
      <dsp:spPr>
        <a:xfrm>
          <a:off x="442394" y="2016218"/>
          <a:ext cx="2621072" cy="1622222"/>
        </a:xfrm>
        <a:prstGeom prst="ellipse">
          <a:avLst/>
        </a:prstGeom>
        <a:solidFill>
          <a:schemeClr val="accent4">
            <a:hueOff val="-1975582"/>
            <a:satOff val="22309"/>
            <a:lumOff val="1196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Спортивные дела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26241" y="2253787"/>
        <a:ext cx="1853378" cy="11470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7D77D-985F-4DA9-8206-A62CDACF6EA1}">
      <dsp:nvSpPr>
        <dsp:cNvPr id="0" name=""/>
        <dsp:cNvSpPr/>
      </dsp:nvSpPr>
      <dsp:spPr>
        <a:xfrm>
          <a:off x="3282447" y="4009452"/>
          <a:ext cx="1758118" cy="139504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Типы проектов</a:t>
          </a:r>
          <a:r>
            <a:rPr lang="ru-RU" sz="1900" kern="1200" dirty="0" smtClean="0"/>
            <a:t/>
          </a:r>
          <a:br>
            <a:rPr lang="ru-RU" sz="1900" kern="1200" dirty="0" smtClean="0"/>
          </a:br>
          <a:endParaRPr lang="ru-RU" sz="1900" kern="1200" dirty="0"/>
        </a:p>
      </dsp:txBody>
      <dsp:txXfrm>
        <a:off x="3539917" y="4213752"/>
        <a:ext cx="1243178" cy="986448"/>
      </dsp:txXfrm>
    </dsp:sp>
    <dsp:sp modelId="{9FCA16A2-99AE-482A-831C-C20DA52169AB}">
      <dsp:nvSpPr>
        <dsp:cNvPr id="0" name=""/>
        <dsp:cNvSpPr/>
      </dsp:nvSpPr>
      <dsp:spPr>
        <a:xfrm rot="11451213">
          <a:off x="1167471" y="3988803"/>
          <a:ext cx="2190077" cy="64829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5E98D6-BCB8-411C-9B5F-E1916E97E7C5}">
      <dsp:nvSpPr>
        <dsp:cNvPr id="0" name=""/>
        <dsp:cNvSpPr/>
      </dsp:nvSpPr>
      <dsp:spPr>
        <a:xfrm>
          <a:off x="-251491" y="2975770"/>
          <a:ext cx="2564886" cy="22619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Доминирующая деятельность  в проекте: исследовательская, поисковая, творческая, ролевая, прикладная (практико-ориентированная)</a:t>
          </a:r>
          <a:endParaRPr lang="ru-RU" sz="1800" b="1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-185240" y="3042021"/>
        <a:ext cx="2432384" cy="2129473"/>
      </dsp:txXfrm>
    </dsp:sp>
    <dsp:sp modelId="{8D1545DB-D725-48ED-A2A8-5C843DCC9B03}">
      <dsp:nvSpPr>
        <dsp:cNvPr id="0" name=""/>
        <dsp:cNvSpPr/>
      </dsp:nvSpPr>
      <dsp:spPr>
        <a:xfrm rot="14022327">
          <a:off x="988810" y="2301073"/>
          <a:ext cx="3287601" cy="64829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1B0341-4FAE-4E07-9A3C-A0BF5EF636A0}">
      <dsp:nvSpPr>
        <dsp:cNvPr id="0" name=""/>
        <dsp:cNvSpPr/>
      </dsp:nvSpPr>
      <dsp:spPr>
        <a:xfrm>
          <a:off x="579087" y="435946"/>
          <a:ext cx="2160996" cy="17287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Количество участников проекта</a:t>
          </a:r>
          <a:endParaRPr lang="ru-RU" sz="2000" b="1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9722" y="486581"/>
        <a:ext cx="2059726" cy="1627526"/>
      </dsp:txXfrm>
    </dsp:sp>
    <dsp:sp modelId="{A79C0D62-2DF5-4536-8A1F-3F863851A752}">
      <dsp:nvSpPr>
        <dsp:cNvPr id="0" name=""/>
        <dsp:cNvSpPr/>
      </dsp:nvSpPr>
      <dsp:spPr>
        <a:xfrm rot="18047787">
          <a:off x="3910730" y="2349633"/>
          <a:ext cx="2925263" cy="64829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35D801-B122-4106-B6A3-9BF6FA87D048}">
      <dsp:nvSpPr>
        <dsp:cNvPr id="0" name=""/>
        <dsp:cNvSpPr/>
      </dsp:nvSpPr>
      <dsp:spPr>
        <a:xfrm>
          <a:off x="3963497" y="435939"/>
          <a:ext cx="4317432" cy="19629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Предметно-содержательная область: </a:t>
          </a:r>
          <a:r>
            <a:rPr lang="ru-RU" sz="2000" b="1" kern="1200" dirty="0" err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монопроект</a:t>
          </a:r>
          <a:r>
            <a:rPr lang="ru-RU" sz="2000" b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 (в рамках одной области знания); </a:t>
          </a:r>
          <a:r>
            <a:rPr lang="ru-RU" sz="2000" b="1" kern="1200" dirty="0" err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межпредметный</a:t>
          </a:r>
          <a:r>
            <a:rPr lang="ru-RU" sz="2000" b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 проект</a:t>
          </a:r>
          <a:endParaRPr lang="ru-RU" sz="2000" b="1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020989" y="493431"/>
        <a:ext cx="4202448" cy="1847926"/>
      </dsp:txXfrm>
    </dsp:sp>
    <dsp:sp modelId="{E7F4A7FC-638B-40D2-8A24-D892004FA46D}">
      <dsp:nvSpPr>
        <dsp:cNvPr id="0" name=""/>
        <dsp:cNvSpPr/>
      </dsp:nvSpPr>
      <dsp:spPr>
        <a:xfrm rot="20824463">
          <a:off x="4923115" y="3912264"/>
          <a:ext cx="2216535" cy="64829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04412E-854B-4028-8D91-193162403FA4}">
      <dsp:nvSpPr>
        <dsp:cNvPr id="0" name=""/>
        <dsp:cNvSpPr/>
      </dsp:nvSpPr>
      <dsp:spPr>
        <a:xfrm>
          <a:off x="5907694" y="2884206"/>
          <a:ext cx="2768733" cy="22086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По характеру контактов (среди участников одного </a:t>
          </a:r>
          <a:r>
            <a:rPr lang="ru-RU" sz="2000" b="1" kern="1200" dirty="0" err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учрежд</a:t>
          </a:r>
          <a:r>
            <a:rPr lang="ru-RU" sz="2000" b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., группы, города, региона, страны, разных стран мира).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72382" y="2948894"/>
        <a:ext cx="2639357" cy="20792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8116D-E649-41C0-AD23-4AD59892FDE1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8A3B3-7403-4DB0-8914-1547D1C05C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060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8A3B3-7403-4DB0-8914-1547D1C05CE5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8BAD216-9087-4CD2-A21D-F7C4B6AA40F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1049511-927D-4403-BCE6-0ADFDB6E2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8.wmf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7.wmf"/><Relationship Id="rId4" Type="http://schemas.openxmlformats.org/officeDocument/2006/relationships/diagramLayout" Target="../diagrams/layout2.xml"/><Relationship Id="rId9" Type="http://schemas.openxmlformats.org/officeDocument/2006/relationships/image" Target="../media/image6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lleng.ru/d/ped/ped021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00175"/>
            <a:ext cx="7772400" cy="292895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Современные образовательные технологии в дополнительном образовании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10445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3600" b="1" dirty="0"/>
              <a:t>ПЕДАГОГ</a:t>
            </a:r>
            <a:r>
              <a:rPr lang="ru-RU" sz="3600" dirty="0"/>
              <a:t> — (</a:t>
            </a:r>
            <a:r>
              <a:rPr lang="ru-RU" sz="3600" b="1" dirty="0"/>
              <a:t>от греч. </a:t>
            </a:r>
            <a:r>
              <a:rPr lang="ru-RU" sz="3600" b="1" dirty="0" err="1"/>
              <a:t>paidagogos</a:t>
            </a:r>
            <a:r>
              <a:rPr lang="ru-RU" sz="3600" b="1" dirty="0"/>
              <a:t> — воспитатель</a:t>
            </a:r>
            <a:r>
              <a:rPr lang="ru-RU" sz="3600" dirty="0" smtClean="0"/>
              <a:t>)  </a:t>
            </a:r>
            <a:r>
              <a:rPr lang="ru-RU" sz="3600" dirty="0"/>
              <a:t>лицо, ведущее практическую работу по воспитанию, образованию и обучению детей и молодежи и имеющее специальную подготовку в </a:t>
            </a:r>
            <a:r>
              <a:rPr lang="ru-RU" sz="3600" dirty="0" smtClean="0"/>
              <a:t>данной области…</a:t>
            </a:r>
          </a:p>
          <a:p>
            <a:pPr algn="ctr"/>
            <a:endParaRPr lang="ru-RU" sz="3600" dirty="0" smtClean="0"/>
          </a:p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(ТЕХНОЛОГИЯ- от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др.-греч. </a:t>
            </a: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</a:rPr>
              <a:t>τέχνη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 — искусство, мастерство, умение; </a:t>
            </a:r>
            <a:endParaRPr lang="ru-RU" sz="3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λόγος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— слово, учение)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—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/>
              <a:t>Википедия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7036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Педагогическая технология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684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420888"/>
            <a:ext cx="7408333" cy="403244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Педагогическая технология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совокупность психолого-педагогических  установок,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определяющих специальный набор и компоновку форм, методов, способов, приёмов обучения, воспитательных средств;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она есть организационно-методический инструментарий педагогического процесса.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Б.Т.Лихачёв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Технология – это совокупность приёмов, применяемых в каком-либо деле, мастерстве, искусстве.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593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836712"/>
            <a:ext cx="8280920" cy="5544616"/>
          </a:xfrm>
        </p:spPr>
        <p:txBody>
          <a:bodyPr>
            <a:normAutofit fontScale="55000" lnSpcReduction="2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3600" b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алгоритмизация </a:t>
            </a: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деятельности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 преподавателей и учащихся на  основе  проектирования  всех  учебных  ситуаций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( Пальчевский, Фридман)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описание процесса достижений планируемых результатов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И.П.Волков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</a:rPr>
              <a:t>А.П.Беспалько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)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научно  обоснованное предписание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эффективного осуществления педагогического процесса</a:t>
            </a:r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(Цветков)</a:t>
            </a:r>
            <a:endParaRPr lang="ru-RU" sz="3600" b="1" dirty="0">
              <a:solidFill>
                <a:srgbClr val="C00000"/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комплексный, интегративный процесс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, включающий людей,  идеи,  средства и способы организации деятельности для  анализа проблем и планирования, обеспечения, оценивания и управления решением проблем, охватывающих  все  аспекты  усвоения  и  управления решением проблем, охватывающих все аспекты усвоения знаний 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(Ассоциация по педагогическим коммуникациям и технологии США)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Технология обучения включает </a:t>
            </a: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целостный процесс постановки целей, постоянное  обновление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 учебных  планов и программ, </a:t>
            </a: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тестирование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 альтернативных стратегий и учебных  материалов,  </a:t>
            </a: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оценивание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 педагогических систем в целом и </a:t>
            </a:r>
            <a:r>
              <a:rPr lang="ru-RU" sz="3600" b="1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установление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 целей заново,  как только становится известной информация об эффективности системы</a:t>
            </a:r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.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(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</a:rPr>
              <a:t>С.Сполдинг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)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541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2204864"/>
            <a:ext cx="7772400" cy="410445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Основой технологии служит чёткое определение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конечной цели.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традиционной педагогике проблема целей не является ведущей, степень достижения цели определяется не точно («на глазок»). </a:t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технологии цель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рассматривается как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центральный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компонент,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что и позволяет определять степень её достижения более точно.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Технология,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которой цель (конечная и промежуточная) определена очень точно (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диагностично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), позволяет разработать объективные методы контроля её достижения.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04664"/>
            <a:ext cx="8208912" cy="15121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 сравнению с обучением, построенным на основе методики,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технология обучения имеет серьёзные преимущества.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570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1700808"/>
            <a:ext cx="7772400" cy="4104456"/>
          </a:xfrm>
        </p:spPr>
        <p:txBody>
          <a:bodyPr>
            <a:normAutofit fontScale="90000"/>
          </a:bodyPr>
          <a:lstStyle/>
          <a:p>
            <a:pPr indent="-182880" algn="l" fontAlgn="auto">
              <a:defRPr/>
            </a:pP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уровню применения</a:t>
            </a:r>
            <a:r>
              <a:rPr lang="ru-RU" sz="2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все уровни.</a:t>
            </a:r>
            <a:r>
              <a:rPr lang="ru-RU" sz="27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философской основе</a:t>
            </a:r>
            <a:r>
              <a:rPr lang="ru-RU" sz="2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приспосабливающаяся</a:t>
            </a:r>
            <a:r>
              <a:rPr lang="ru-RU" sz="2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характеру содержания</a:t>
            </a:r>
            <a:r>
              <a:rPr lang="ru-RU" sz="2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проникающая</a:t>
            </a:r>
            <a: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типу управления познавательной деятельностью</a:t>
            </a:r>
            <a:r>
              <a:rPr lang="ru-RU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система малых групп</a:t>
            </a:r>
            <a:r>
              <a:rPr lang="ru-RU" sz="2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организационным формам</a:t>
            </a:r>
            <a:r>
              <a:rPr lang="ru-RU" sz="2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классно-урочная</a:t>
            </a:r>
            <a:r>
              <a:rPr lang="ru-RU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академическая + клубная, </a:t>
            </a:r>
            <a:r>
              <a:rPr lang="ru-RU" sz="2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групповая</a:t>
            </a:r>
            <a:r>
              <a:rPr lang="ru-RU" sz="2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подходу к ребенку</a:t>
            </a:r>
            <a:r>
              <a:rPr lang="ru-RU" sz="2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сотрудничество.</a:t>
            </a:r>
            <a:r>
              <a:rPr lang="ru-RU" sz="27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преобладающему методу</a:t>
            </a:r>
            <a:r>
              <a:rPr lang="ru-RU" sz="27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диалогическая.</a:t>
            </a:r>
            <a:r>
              <a:rPr lang="ru-RU" sz="27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категории обучаемых</a:t>
            </a:r>
            <a:r>
              <a:rPr lang="ru-RU" sz="2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все категории</a:t>
            </a:r>
            <a:r>
              <a:rPr lang="ru-RU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7365" y="404665"/>
            <a:ext cx="6417734" cy="1008111"/>
          </a:xfrm>
        </p:spPr>
        <p:txBody>
          <a:bodyPr>
            <a:normAutofit lnSpcReduction="10000"/>
          </a:bodyPr>
          <a:lstStyle/>
          <a:p>
            <a:r>
              <a:rPr lang="ru-RU" sz="3200" b="1" dirty="0"/>
              <a:t>Классификационные параметры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1867593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556792"/>
            <a:ext cx="7772400" cy="4853872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Развитие и саморазвитие личности ученика, исходя из выявления его индивидуальных особенностей как субъекта познания и предметной деятельности.</a:t>
            </a:r>
            <a:b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Обученность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через овладение ЗУН обеспечивает социальную и профессиональную адаптацию в обществе.</a:t>
            </a:r>
            <a:b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Образованность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формирует инд. восприятие мира, возможность его творческого преображения, широкое использование субъектного опыта в интерпретации и оценки фактов, явлений, событий окружающей действительности на основе личностно-значимых ценностей и внутренних установок.</a:t>
            </a:r>
            <a:b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ЛОО строится на принципах вариативности (разнообразие содержания, форм уч. процесса с учётом цели и развития каждого ребёнка).</a:t>
            </a:r>
            <a:b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«Два мира есть у человека: один, который нас Творил. Другой, который мы от века Творим по мере наших сил» Н. Заболоцкий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32" y="548679"/>
            <a:ext cx="6417734" cy="864097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 личностно-ориентированной технологии (И.С.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Якиманская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092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916832"/>
            <a:ext cx="7772400" cy="41044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«давать» материал, а пробудить интерес, раскрыть возможности  каждого ребёнка, организовать совместную познавательную, творческую деятельность детей. </a:t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технологии ЛОО центр</a:t>
            </a:r>
            <a:r>
              <a:rPr lang="ru-RU" sz="2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образовательной системы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индивидуальность детской личности,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следовательно, методическую основу этой технологии составляют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дифференциация и индивидуализация обучения.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692696"/>
            <a:ext cx="6417734" cy="93980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Задача педагога: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505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3501008"/>
            <a:ext cx="7772400" cy="252028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(наследственных природных задатков, </a:t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процесс воспитания, саморазвитие, самопознание, самореализации </a:t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различных видах деятельности)</a:t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Главное- дать вектор развития!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620689"/>
            <a:ext cx="7848872" cy="25922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Индивидуальность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определяется совокупностью черт и свойств психики, формирующихся под воздействием разнообразных факторов, обеспечивающих анатомо-физиологическую, психическую организацию.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063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463560"/>
            <a:ext cx="7634848" cy="3701744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Ориентационный этап (договорной).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 договаривается с детьми о том, как они будут работать, к чему стремиться, чего достигнут. Каждый отвечает за результаты своего труда и имеет возможность работать на разных уровнях, который выбирает самостоятельно.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476672"/>
            <a:ext cx="6417734" cy="1756561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Технология проведения учебного занятия в системе дифференцированного обучения предполагает несколько этапов: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819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772816"/>
            <a:ext cx="7772400" cy="475252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Дидактическая задача – обеспечить мотивацию, актуализировать опорные знания и умения. Необходимо объяснить, почему это нужно научиться делать, где это пригодится и почему без этого нельзя .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этом этапе вводный контроль (тест, упражнение). Дидактическая задача контроля – восстановить в памяти всё то, на чём строится занятие.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620688"/>
            <a:ext cx="6417734" cy="93980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Подготовительный этап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8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060848"/>
            <a:ext cx="7772400" cy="439248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усвоение знаний и умений. Учебная информация излагается кратко, чётко, ясно, с опорой на образцы. Затем дети должны перейти на самостоятельную работу и взаимопроверку.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Основной принцип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b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каждый добывает знания сам.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32" y="692696"/>
            <a:ext cx="6417734" cy="93980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Основной этап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972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988840"/>
            <a:ext cx="7772400" cy="410445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оценка работ, ответов, обобщение пройденного материала. При контроле знаний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дифференциация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углубляется и переходит в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индивидуализацию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обучения, что означает организацию учебного процесса, при которой выбор способов, приёмов, темпа обучения обусловлен  индивидуальными </a:t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особенностями детей.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692696"/>
            <a:ext cx="6417734" cy="93980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Итоговый этап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519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484784"/>
            <a:ext cx="7772400" cy="511256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принципиальная характеристика дополнительного образования детей.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 индивидуализации обучения (адаптивная) – такая технология обучения, при которой индивидуальный подход и индивидуальная форма обучения являются приоритетными (Инге Унт,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В.Д.Шадриков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Индивидуальный подход как принцип обучения осуществляется в определённой мере во многих технологиях, поэтому её считают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проникающей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технологией.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32" y="620689"/>
            <a:ext cx="6417734" cy="64807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Индивидуализация обучения -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842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88840"/>
            <a:ext cx="7772400" cy="4392488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Комплектование учебных групп однородного состава с начального этапа обучения на основе собеседования, диагностики динамических характеристик личности. </a:t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Внутригрупповая дифференциация для организации обучения на разном уровне при невозможности сформировать полную группу по направлению.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548680"/>
            <a:ext cx="6417734" cy="1083817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Варианты учёта индивидуальных особенностей и возможностей обучающихся: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29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941168"/>
            <a:ext cx="7772400" cy="144016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Создание персонифицированных программ по направлениям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692696"/>
            <a:ext cx="7992888" cy="36004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Профильное обучение, профессиональная и до профессиональная подготовка в старших группах на основе психолого-педагогической диагностики профессиональных предпочтений , рекомендаций учителей и родителей, интересов обучающихся и их успехов в определенном виде деятельности.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92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5735560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Технология индивидуализации обучения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211960" y="908720"/>
            <a:ext cx="571504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9512" y="1700809"/>
            <a:ext cx="862794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Учет индивидуальных способностей и возможностей обучающихся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86570328"/>
              </p:ext>
            </p:extLst>
          </p:nvPr>
        </p:nvGraphicFramePr>
        <p:xfrm>
          <a:off x="611560" y="2348880"/>
          <a:ext cx="8136904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ройная стрелка влево/вправо/вверх 4"/>
          <p:cNvSpPr/>
          <p:nvPr/>
        </p:nvSpPr>
        <p:spPr>
          <a:xfrm>
            <a:off x="4139952" y="4221088"/>
            <a:ext cx="1216152" cy="850392"/>
          </a:xfrm>
          <a:prstGeom prst="leftRight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04664"/>
            <a:ext cx="6192688" cy="120032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Технология личностно-ориентированного обучения</a:t>
            </a: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3635896" y="1628800"/>
            <a:ext cx="2736304" cy="2448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Максимальное развитие индивидуальных познавательных способностей ребенка</a:t>
            </a:r>
            <a:endParaRPr lang="ru-RU" b="1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5868144" y="3933056"/>
            <a:ext cx="2736304" cy="216024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одаренными детьми, детьми – инвалидами</a:t>
            </a:r>
            <a:endParaRPr lang="ru-RU" sz="2400" b="1" dirty="0"/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539552" y="3861048"/>
            <a:ext cx="2952328" cy="252028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Программа составляется на каждого ученика, приспосабливается  к возможностям и динамике развития ребенка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Предполагают организацию совместных действий, коммуникацию, общение, взаимопонимание, взаимопомощь,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взаимокоррекцию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Разновидности групповых технологий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групповой опрос, общественный смотр знаний, учебная встреча, диспут, нетрадиционные занятия (конференция, путешествие, интегрированные занятия и др.)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Групповые технологии: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688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401080" cy="4968552"/>
          </a:xfrm>
        </p:spPr>
        <p:txBody>
          <a:bodyPr>
            <a:normAutofit/>
          </a:bodyPr>
          <a:lstStyle/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одновременная работа со всей группой</a:t>
            </a:r>
          </a:p>
          <a:p>
            <a:pPr lvl="0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работа в парах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групповая работа на принципах дифференциации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Групповые технологии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MC900292108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2996952"/>
            <a:ext cx="1817827" cy="1480414"/>
          </a:xfrm>
          <a:prstGeom prst="rect">
            <a:avLst/>
          </a:prstGeom>
        </p:spPr>
      </p:pic>
      <p:pic>
        <p:nvPicPr>
          <p:cNvPr id="6" name="Рисунок 5" descr="MC900088884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5085184"/>
            <a:ext cx="1792224" cy="1300277"/>
          </a:xfrm>
          <a:prstGeom prst="rect">
            <a:avLst/>
          </a:prstGeom>
        </p:spPr>
      </p:pic>
      <p:pic>
        <p:nvPicPr>
          <p:cNvPr id="7" name="Рисунок 6" descr="MC900343343.WM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1916832"/>
            <a:ext cx="1649578" cy="1716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844824"/>
            <a:ext cx="7408333" cy="4425355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Постановка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учебной задачи и инструктаж о ходе работы;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Планирование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работы в группах;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Индивидуальное выполнение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задания;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Обсуждени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результатов;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Сообщение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 результатах;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Подведение итогов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общий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 достижениях.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Групповая технология складывается из следующих элементов: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051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6805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организация совместной деятельности детей и взрослых, при которой все члены коллектива участвуют в планировании, подготовке, осуществлении и анализе любого дела.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Приоритетная цель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достижение творческого уровня.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основе технологии лежат организационные принципы:</a:t>
            </a:r>
          </a:p>
          <a:p>
            <a:pPr marL="457200" indent="-457200">
              <a:buAutoNum type="arabicPeriod"/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оциально-полезная направленность деятельности детей и взрослых;</a:t>
            </a:r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Сотрудничество детей и взрослых;</a:t>
            </a:r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Романтизм и творчество.</a:t>
            </a:r>
          </a:p>
          <a:p>
            <a:pPr marL="457200" indent="-457200">
              <a:buAutoNum type="arabicPeriod"/>
            </a:pP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Технология КТД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(И.П. Иванова)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(коллективной творческой деятельности)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484784"/>
            <a:ext cx="7408333" cy="4641379"/>
          </a:xfrm>
        </p:spPr>
        <p:txBody>
          <a:bodyPr>
            <a:normAutofit fontScale="92500"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Выявить, учесть и развить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творческие способности детей и приобщить их к многообразной творческой деятельности с выходом на конкретный продукт, который можно фиксировать (изделие, модель, макет, произведение, исследование и т.д.)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Воспитать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общественно-активную творческую личность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Способствовать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организации социального творчества, направленного на служение людям в конкретных социальных ситуациях.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Цели технологии: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118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425355"/>
          </a:xfrm>
        </p:spPr>
        <p:txBody>
          <a:bodyPr>
            <a:normAutofit fontScale="85000" lnSpcReduction="20000"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Подготовительный этап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(предварительное формирование отношения к делу; должно занимать минимальное время, чтобы дети не потеряли интерес)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Психологический настрой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(определение значимости дела, выдвижение задач, вступительное слово, приветствие и др.)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Коллективное планирование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Можно построить в форме «мозгового штурма» в виде ответов на вопросы : для кого? где и когда? как организовать? кто участвует? Затем заслушиваются варианты ответов каждой группы и осуществляется совместный выбор лучшего варианта).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Технологическая цепочка группового творческого воспитательного дела (И.П. Волков, И.П. Иванов)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586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42535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Завершение, подведение итогов (сбор, огонёк, круглый стол). Ответы на вопросы: что удалось, почему? Что не получилось? Как улучшить результат?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Результаты коллективного дела.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Собственно деятельность. Осуществление разработанного плана.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119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04664"/>
          <a:ext cx="82296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 descr="MC900089034.WM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32240" y="4725144"/>
            <a:ext cx="1792224" cy="1564538"/>
          </a:xfrm>
          <a:prstGeom prst="rect">
            <a:avLst/>
          </a:prstGeom>
        </p:spPr>
      </p:pic>
      <p:pic>
        <p:nvPicPr>
          <p:cNvPr id="5" name="Рисунок 4" descr="MC900335668.WM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5576" y="260648"/>
            <a:ext cx="1489944" cy="1772816"/>
          </a:xfrm>
          <a:prstGeom prst="rect">
            <a:avLst/>
          </a:prstGeom>
        </p:spPr>
      </p:pic>
      <p:pic>
        <p:nvPicPr>
          <p:cNvPr id="6" name="Рисунок 5" descr="MC900343337.WM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76256" y="476672"/>
            <a:ext cx="1817827" cy="1676095"/>
          </a:xfrm>
          <a:prstGeom prst="rect">
            <a:avLst/>
          </a:prstGeom>
        </p:spPr>
      </p:pic>
      <p:pic>
        <p:nvPicPr>
          <p:cNvPr id="7" name="Рисунок 6" descr="MC900090246.WM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9552" y="4437112"/>
            <a:ext cx="2707866" cy="1518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7" y="1844824"/>
            <a:ext cx="7632849" cy="4281339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технологии </a:t>
            </a: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формирование мышления обучающихся, подготовка их к решению нестандартных задач в различных областях деятельности, обучение творческой деятельности.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Принципы технологии ТРИЗ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снятие психологического барьера перед неизвестными проблемами;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гуманистический характер обучения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 формирование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нестандартного образа мышления;</a:t>
            </a:r>
            <a:b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4. практико-ориентированное внедрение идей.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Технология «ТРИЗ» - Теория Решения Изобретательских Задач 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Альтшуллер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Г.С.)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7031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оценке психологов технология ТРИЗ формирует у детей такие мыслительные способности, как: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Умение анализировать;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Умение обобщать, делать выводы;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Умение оригинально и гибко мыслить;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Умение активно использовать воображение.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1384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rmAutofit/>
          </a:bodyPr>
          <a:lstStyle/>
          <a:p>
            <a:r>
              <a:rPr lang="ru-RU" dirty="0"/>
              <a:t>Литература. </a:t>
            </a: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) </a:t>
            </a:r>
            <a:r>
              <a:rPr lang="ru-RU" b="1" dirty="0"/>
              <a:t>Максимова В. Н</a:t>
            </a:r>
            <a:r>
              <a:rPr lang="ru-RU" dirty="0"/>
              <a:t>. Проблемный подход к обучению в школе Методическое пособие по спецкурсу Л. 1973.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) </a:t>
            </a:r>
            <a:r>
              <a:rPr lang="ru-RU" b="1" dirty="0" err="1"/>
              <a:t>Махмутов</a:t>
            </a:r>
            <a:r>
              <a:rPr lang="ru-RU" b="1" dirty="0"/>
              <a:t> М. И</a:t>
            </a:r>
            <a:r>
              <a:rPr lang="ru-RU" dirty="0"/>
              <a:t>. Организация проблемного обучения М. Педагогика 1977. </a:t>
            </a:r>
            <a:endParaRPr lang="ru-RU" dirty="0" smtClean="0"/>
          </a:p>
          <a:p>
            <a:r>
              <a:rPr lang="ru-RU" dirty="0" smtClean="0"/>
              <a:t>3) </a:t>
            </a:r>
            <a:r>
              <a:rPr lang="ru-RU" b="1" dirty="0" smtClean="0"/>
              <a:t>Матюшкин </a:t>
            </a:r>
            <a:r>
              <a:rPr lang="ru-RU" b="1" dirty="0"/>
              <a:t>А. М</a:t>
            </a:r>
            <a:r>
              <a:rPr lang="ru-RU" dirty="0"/>
              <a:t>. Проблемные ситуации в мышлении и обучении М. Педагогика 1972.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) </a:t>
            </a:r>
            <a:r>
              <a:rPr lang="ru-RU" b="1" dirty="0" err="1"/>
              <a:t>Скаткин</a:t>
            </a:r>
            <a:r>
              <a:rPr lang="ru-RU" b="1" dirty="0"/>
              <a:t> М. Н</a:t>
            </a:r>
            <a:r>
              <a:rPr lang="ru-RU" dirty="0"/>
              <a:t>. Проблемы современной дидактики М. Педагогика 1980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Технология проблемного обучения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008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pPr lvl="0"/>
            <a:endParaRPr lang="ru-RU" sz="1200" dirty="0" smtClean="0"/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06613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Технология проблемного обучения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1628800"/>
            <a:ext cx="3528392" cy="252028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Педагог создает проблемную ситуацию, направляет учеников на ее решение, организует поиск решения.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76056" y="3212976"/>
            <a:ext cx="3600400" cy="28803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Ученик ставится в позицию субъекта своего обучения, разрешает проблемную ситуацию, в результате чего приобретает новые знания и овладевает новыми способами действия.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4572000" y="2132856"/>
            <a:ext cx="1368152" cy="792088"/>
          </a:xfrm>
          <a:prstGeom prst="curved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336704" cy="77809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Виды проблемного обучения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2276872"/>
            <a:ext cx="2232248" cy="374441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Теоретическое исследование</a:t>
            </a:r>
            <a:r>
              <a:rPr lang="ru-RU" sz="2000" b="1" u="sng" dirty="0" smtClean="0">
                <a:solidFill>
                  <a:srgbClr val="C00000"/>
                </a:solidFill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Обучение строится на основе предложения и решения теоретических  учебных проблем обучающимися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03848" y="2276872"/>
            <a:ext cx="2592288" cy="374441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Поиск практического решения (практическое творчество).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Обучение строится на основе предложения и решения практических учебных проблем и ситуаций</a:t>
            </a:r>
          </a:p>
          <a:p>
            <a:pPr algn="ctr"/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56176" y="2276872"/>
            <a:ext cx="2592288" cy="374441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Разработка художественных решений (художественное творчество)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Обучение строится  на основе творческого воображения, музыкальных, изобразительных, театральных и прочих умений.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899592" y="980728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право стрелка 8"/>
          <p:cNvSpPr/>
          <p:nvPr/>
        </p:nvSpPr>
        <p:spPr>
          <a:xfrm>
            <a:off x="7596336" y="980728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283968" y="112474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411760" y="2675467"/>
            <a:ext cx="5868640" cy="3450696"/>
          </a:xfrm>
        </p:spPr>
        <p:txBody>
          <a:bodyPr/>
          <a:lstStyle/>
          <a:p>
            <a:r>
              <a:rPr lang="ru-RU" sz="3200" b="1" dirty="0"/>
              <a:t>Б. Ф. </a:t>
            </a:r>
            <a:r>
              <a:rPr lang="ru-RU" sz="3200" b="1" dirty="0" smtClean="0"/>
              <a:t>Скиннер</a:t>
            </a:r>
          </a:p>
          <a:p>
            <a:r>
              <a:rPr lang="ru-RU" sz="3200" b="1" dirty="0" smtClean="0"/>
              <a:t>Н</a:t>
            </a:r>
            <a:r>
              <a:rPr lang="ru-RU" sz="3200" b="1" dirty="0"/>
              <a:t>. Ф. </a:t>
            </a:r>
            <a:r>
              <a:rPr lang="ru-RU" sz="3200" b="1" dirty="0" smtClean="0"/>
              <a:t>Талызина </a:t>
            </a:r>
          </a:p>
          <a:p>
            <a:r>
              <a:rPr lang="ru-RU" sz="3200" b="1" dirty="0" smtClean="0"/>
              <a:t>П</a:t>
            </a:r>
            <a:r>
              <a:rPr lang="ru-RU" sz="3200" b="1" dirty="0"/>
              <a:t>. Я. </a:t>
            </a:r>
            <a:r>
              <a:rPr lang="ru-RU" sz="3200" b="1" dirty="0" smtClean="0"/>
              <a:t>Гальперин </a:t>
            </a:r>
          </a:p>
          <a:p>
            <a:r>
              <a:rPr lang="ru-RU" sz="3200" b="1" dirty="0" smtClean="0"/>
              <a:t>Л</a:t>
            </a:r>
            <a:r>
              <a:rPr lang="ru-RU" sz="3200" b="1" dirty="0"/>
              <a:t>. Н. </a:t>
            </a:r>
            <a:r>
              <a:rPr lang="ru-RU" sz="3200" b="1" dirty="0" err="1" smtClean="0"/>
              <a:t>Ланда</a:t>
            </a:r>
            <a:r>
              <a:rPr lang="ru-RU" sz="3200" b="1" dirty="0"/>
              <a:t> </a:t>
            </a:r>
            <a:endParaRPr lang="ru-RU" sz="3200" b="1" dirty="0" smtClean="0"/>
          </a:p>
          <a:p>
            <a:r>
              <a:rPr lang="ru-RU" sz="3200" b="1" dirty="0" err="1" smtClean="0">
                <a:solidFill>
                  <a:schemeClr val="accent2">
                    <a:lumMod val="50000"/>
                  </a:schemeClr>
                </a:solidFill>
              </a:rPr>
              <a:t>Т.А.Ильина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42376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Технология программированного обучения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51157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3" y="1556792"/>
            <a:ext cx="8064896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предполагает усвоение программированного учебного материала с помощью обучающих устройств (ЭВМ, программированный учебник).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Главная особенность технологии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заключается в том, что весь материал подаётся в строго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алгоритмичном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порядке сравнительно небольшими порциями.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 разновидность программированного обучения возникли </a:t>
            </a:r>
            <a:endParaRPr lang="ru-RU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блочное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модульное обучение.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Технология программированного обучения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05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Цели образовательных игр:</a:t>
            </a:r>
          </a:p>
          <a:p>
            <a:pPr>
              <a:buBlip>
                <a:blip r:embed="rId3"/>
              </a:buBlip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дидактические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расширение кругозора, применение ЗУН на практике, развитие определенных умений и навыков;</a:t>
            </a:r>
          </a:p>
          <a:p>
            <a:pPr>
              <a:buBlip>
                <a:blip r:embed="rId3"/>
              </a:buBlip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воспитательные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воспитание самостоятельности, сотрудничества, общительности,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коммуникативности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Blip>
                <a:blip r:embed="rId3"/>
              </a:buBlip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развивающие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развитие качеств и структур личности;</a:t>
            </a:r>
          </a:p>
          <a:p>
            <a:pPr>
              <a:buBlip>
                <a:blip r:embed="rId3"/>
              </a:buBlip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социальные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приобщение к нормам и ценностям общества, адаптация к условиям среды.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552728" cy="92211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Игровые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технологии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Михайленко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Т.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М)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547663" y="1700808"/>
            <a:ext cx="6732737" cy="4824536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видам деятельности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(физические, интеллектуальные, трудовые, социальные, психологические;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характеру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пед.процесса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(обучающие, тренировочные, познавательные, развивающие, творческие, коммуникативные и др.)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игровой методике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(сюжетные, ролевые, деловые, имитационные и др.)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игровой среде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(с предметом и без, настольные, комнатные, уличные, компьютерные и др.)</a:t>
            </a:r>
          </a:p>
          <a:p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Различают следующие классификации педагогических игр: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71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1659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ДО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альтернатива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классно-урочной системе, </a:t>
            </a:r>
            <a:endParaRPr lang="ru-RU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которой не даются готовые знания, а используется технология защиты индивидуальных проектов. 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Технология проектного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обучения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 smtClean="0"/>
              <a:t>Кудряшова О. В.)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MC900090555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573016"/>
            <a:ext cx="3259497" cy="27132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229600" cy="4525963"/>
          </a:xfrm>
        </p:spPr>
        <p:txBody>
          <a:bodyPr>
            <a:normAutofit/>
          </a:bodyPr>
          <a:lstStyle/>
          <a:p>
            <a:pPr lvl="0">
              <a:buBlip>
                <a:blip r:embed="rId3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помогает обучаемым в поиске источников</a:t>
            </a:r>
          </a:p>
          <a:p>
            <a:pPr lvl="0">
              <a:buBlip>
                <a:blip r:embed="rId3"/>
              </a:buBlip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Blip>
                <a:blip r:embed="rId3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 является источником информации</a:t>
            </a:r>
          </a:p>
          <a:p>
            <a:pPr lvl="0">
              <a:buBlip>
                <a:blip r:embed="rId3"/>
              </a:buBlip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Blip>
                <a:blip r:embed="rId3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поддерживает и поощряет учащихся</a:t>
            </a:r>
          </a:p>
          <a:p>
            <a:pPr lvl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Blip>
                <a:blip r:embed="rId3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координирует и корректирует весь процесс</a:t>
            </a:r>
          </a:p>
          <a:p>
            <a:pPr lvl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3"/>
              </a:buBlip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поддерживает непрерывную обратную связь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Функции педагога в проектном обучении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MC900088926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2280" y="980728"/>
            <a:ext cx="1799539" cy="1793138"/>
          </a:xfrm>
          <a:prstGeom prst="rect">
            <a:avLst/>
          </a:prstGeom>
        </p:spPr>
      </p:pic>
      <p:pic>
        <p:nvPicPr>
          <p:cNvPr id="5" name="Рисунок 4" descr="MC900090102.WM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2852936"/>
            <a:ext cx="2028475" cy="1515605"/>
          </a:xfrm>
          <a:prstGeom prst="rect">
            <a:avLst/>
          </a:prstGeom>
        </p:spPr>
      </p:pic>
      <p:pic>
        <p:nvPicPr>
          <p:cNvPr id="6" name="Рисунок 5" descr="MC900357371.WM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48264" y="4581128"/>
            <a:ext cx="1807769" cy="1687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3861904"/>
              </p:ext>
            </p:extLst>
          </p:nvPr>
        </p:nvGraphicFramePr>
        <p:xfrm>
          <a:off x="323528" y="332656"/>
          <a:ext cx="8424936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Технология личностно-ориентированного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обучения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Технология индивидуализации обучения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(адаптивная)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Групповые технологии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Технология коллективной творческой деятельности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Технология исследовательского (проблемного) обучения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Игровые технологии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Технология проектного обучения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Технологии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836712"/>
            <a:ext cx="8496944" cy="5688632"/>
          </a:xfrm>
        </p:spPr>
        <p:txBody>
          <a:bodyPr>
            <a:noAutofit/>
          </a:bodyPr>
          <a:lstStyle/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   1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. Система развивающего обучения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Л.В.Занкова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2. Система развивающего обучения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Д.Б.Эльконина-В.В.Давыдова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3. Теория   проблемного   обучения  (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А.М.Матюшкин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,  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И.Я.Лернер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</a:p>
          <a:p>
            <a:pPr marL="91440" indent="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           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</a:rPr>
              <a:t>М.И.Махмутов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4. Теория содержательного обучения (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В.В.Давыдов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  <a:p>
            <a:pPr indent="-182880" fontAlgn="auto">
              <a:lnSpc>
                <a:spcPct val="6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5. Программированное обучение (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Н.Ф.Талызина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Т.А.Ильина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и др.)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6. Концепция   поэтапного   формирования   умственных   </a:t>
            </a:r>
            <a:endParaRPr lang="ru-RU" sz="1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91440" indent="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            действий(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</a:rPr>
              <a:t>П.Я.Гальперин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7. Теория развития познавательного интереса (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Г.И.Щукина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8. Теория оптимизации обучения (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Ю.К.Бабанский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М.М.Поташкин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9. Теория активизации учебной деятельности (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А.К.Маркова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Т.Н.Шамова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endParaRPr lang="ru-RU" sz="1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91440" indent="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           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</a:rPr>
              <a:t>И.Ф.Харламова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и др.).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10. Адаптивная система обучения (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А.С.Границкая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11. Система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Л.В.Тарасова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"Экология и диалектика".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12. Теория решения изобретательных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задач /ТРИЗ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Альтшуллер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Г.С.)</a:t>
            </a:r>
            <a:endParaRPr lang="ru-RU" sz="1800" dirty="0">
              <a:solidFill>
                <a:schemeClr val="accent2">
                  <a:lumMod val="50000"/>
                </a:schemeClr>
              </a:solidFill>
            </a:endParaRP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13.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Система, основанная  на гуманно-личностном подходе  </a:t>
            </a:r>
          </a:p>
          <a:p>
            <a:pPr marL="91440" indent="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             (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</a:rPr>
              <a:t>Ш.А.Амонашвили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14. Методическая система интенсивного обучения (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В.Ф.Шаталов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15. Технология "погружения" (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М.П.Щетинин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   16. Методические  системы  педагогов-новаторов:  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С.Н.Лысенковой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endParaRPr lang="ru-RU" sz="1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91440" indent="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           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</a:rPr>
              <a:t>Н.П.Гузика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Е.Н.Ильина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И.П.Волкова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 и др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.       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endParaRPr lang="ru-RU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2637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itchFamily="18" charset="0"/>
              </a:rPr>
              <a:t>ОБРАЗОВАТЕЛЬНЫЕ</a:t>
            </a:r>
            <a:r>
              <a:rPr lang="ru-RU" sz="2800" b="1" dirty="0"/>
              <a:t> </a:t>
            </a:r>
            <a:r>
              <a:rPr lang="ru-RU" sz="2800" b="1" dirty="0">
                <a:latin typeface="Times New Roman" pitchFamily="18" charset="0"/>
              </a:rPr>
              <a:t>МОДЕЛИ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8267452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476672"/>
            <a:ext cx="8424935" cy="5976664"/>
          </a:xfrm>
        </p:spPr>
        <p:txBody>
          <a:bodyPr>
            <a:normAutofit fontScale="77500" lnSpcReduction="20000"/>
          </a:bodyPr>
          <a:lstStyle/>
          <a:p>
            <a:pPr indent="-182880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solidFill>
                  <a:schemeClr val="bg1"/>
                </a:solidFill>
              </a:rPr>
              <a:t>   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17. Новые информационные технологии: КТО, ИТО и др.</a:t>
            </a:r>
          </a:p>
          <a:p>
            <a:pPr indent="-182880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solidFill>
                  <a:schemeClr val="bg1"/>
                </a:solidFill>
              </a:rPr>
              <a:t>   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18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 Предметно-классно-урочная система обучения.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solidFill>
                  <a:schemeClr val="bg1"/>
                </a:solidFill>
              </a:rPr>
              <a:t>   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19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 Коллективный способ обучения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В.К.Дьяченко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20. Методика коллективной творческой деятельности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И.П.Иванов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21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 Модель начального  образования "Развивающая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среда«</a:t>
            </a:r>
          </a:p>
          <a:p>
            <a:pPr marL="91440" indent="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      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И.И.Ильясов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22. Система,  созданная  на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деятельностно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-коммуникативной  основе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91440" indent="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      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Л.Ф.Климанова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23.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Технология воспитания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Н.Е.Щуркова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24.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Дифференцированное обучение.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25.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Бригадно-лабораторное обучение.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26. Организационно-деятельностная игра.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27. Теория укрупненных дидактических единиц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П.Б.Эрдниев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28. Система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С.Френе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29. Система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М.Монтессори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30. "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Вальдорфская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педагогика"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Р.Штайнер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31. Система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Л.Рона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Хаббарда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32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Гуманистическая педагогика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К.Роджерс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33. Технология полного усвоения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В.Блум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Дж.Кэррол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34. Модель "Структура интеллекта"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Дж.Гилфорд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35.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Когнитивно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-аффективная модель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Ф.Ульямс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36. Модель "Три вида обогащения учебной программы"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Дж.Ревзулли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37. Система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С.Пайперта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"Использование компьютеров в учебном 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91440" indent="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         процессе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".</a:t>
            </a:r>
          </a:p>
          <a:p>
            <a:pPr indent="-182880" fontAlgn="auto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38.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личностно-ориентированное обучение (И.С.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Якиманская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576473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908720"/>
            <a:ext cx="8496944" cy="5688632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Виноградова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М.Д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Первин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КБ. Коллективная познавательная деятельность и воспитание школьников. - М.: Просвещение, 1977.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   Дьяченко В.К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Организационная структура учебного процесса и ее развитие. - М.: Педагогика, 1989.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   Дьяченко В.К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Сотрудничество в обучении. - М.: Просвещение, 1991.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4.    Коллективная учебно-познавательная деятельность школьников / Под. ред.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И.Б.Первина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М.: Педагогика, 1985.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Лийметс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Х.Й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Групповая работа на уроке. - М.: Просвещение, 1975.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6.   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Маркова А.К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др. Формирование мотивации ученья. - М.: Просвещение, 1990.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78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Миртов А.В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Сочинение в школе. Уроки коллективного творчества //Литература в школе. 1996. - .496.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Поливанова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Н.И., Ривина И.В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Принципы и формы организации совместной учебной деятельности //Психологическая наука и образование. -1996. - №2.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10.    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Рубцов В.В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Организация и развитие совместных действий у детей в процессе обучения М.: Педагогика, 1987.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Михайленко Т. 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Игровые технологии как вид педагогических технологий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//Педагогика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традиции и инновации: материалы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междунар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науч.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конф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Челябинск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Два комсомольца, 2011. — С.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140-146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Селевко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Г.К.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Современные образовательные технологии.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М.: 1998. - 256 с.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</a:t>
            </a:r>
            <a:r>
              <a:rPr lang="en-US" sz="1600" dirty="0"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www.alleng.ru/d/ped/ped021.htm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338328"/>
            <a:ext cx="6912768" cy="64240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22313120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1303</TotalTime>
  <Words>2276</Words>
  <Application>Microsoft Office PowerPoint</Application>
  <PresentationFormat>Экран (4:3)</PresentationFormat>
  <Paragraphs>264</Paragraphs>
  <Slides>42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Волна</vt:lpstr>
      <vt:lpstr>Современные образовательные технологии в дополнительном образовании</vt:lpstr>
      <vt:lpstr>Педагогическая технология  </vt:lpstr>
      <vt:lpstr>Технология – это совокупность приёмов, применяемых в каком-либо деле, мастерстве, искусстве.</vt:lpstr>
      <vt:lpstr>Презентация PowerPoint</vt:lpstr>
      <vt:lpstr>Основой технологии служит чёткое определение конечной цели. В традиционной педагогике проблема целей не является ведущей, степень достижения цели определяется не точно («на глазок»).  В технологии цель рассматривается как центральный компонент, что и позволяет определять степень её достижения более точно. Технология, в которой цель (конечная и промежуточная) определена очень точно (диагностично), позволяет разработать объективные методы контроля её достижения.</vt:lpstr>
      <vt:lpstr>По уровню применения: все уровни. По философской основе: приспосабливающаяся По характеру содержания: проникающая. По типу управления познавательной деятельностью: система малых групп По организационным формам: классно-урочная, академическая + клубная, групповая По подходу к ребенку: сотрудничество. По преобладающему методу: диалогическая. По категории обучаемых: все категории. </vt:lpstr>
      <vt:lpstr>Развитие и саморазвитие личности ученика, исходя из выявления его индивидуальных особенностей как субъекта познания и предметной деятельности.  Обученность через овладение ЗУН обеспечивает социальную и профессиональную адаптацию в обществе.  Образованность формирует инд. восприятие мира, возможность его творческого преображения, широкое использование субъектного опыта в интерпретации и оценки фактов, явлений, событий окружающей действительности на основе личностно-значимых ценностей и внутренних установок. ЛОО строится на принципах вариативности (разнообразие содержания, форм уч. процесса с учётом цели и развития каждого ребёнка).  «Два мира есть у человека: один, который нас Творил. Другой, который мы от века Творим по мере наших сил» Н. Заболоцкий</vt:lpstr>
      <vt:lpstr>Не «давать» материал, а пробудить интерес, раскрыть возможности  каждого ребёнка, организовать совместную познавательную, творческую деятельность детей.  В технологии ЛОО центр образовательной системы - индивидуальность детской личности, следовательно, методическую основу этой технологии составляют дифференциация и индивидуализация обучения.</vt:lpstr>
      <vt:lpstr>(наследственных природных задатков,  процесс воспитания, саморазвитие, самопознание, самореализации  в различных видах деятельности)  Главное- дать вектор развития! </vt:lpstr>
      <vt:lpstr>1. Ориентационный этап (договорной). Педагог договаривается с детьми о том, как они будут работать, к чему стремиться, чего достигнут. Каждый отвечает за результаты своего труда и имеет возможность работать на разных уровнях, который выбирает самостоятельно. </vt:lpstr>
      <vt:lpstr>Дидактическая задача – обеспечить мотивацию, актуализировать опорные знания и умения. Необходимо объяснить, почему это нужно научиться делать, где это пригодится и почему без этого нельзя . На этом этапе вводный контроль (тест, упражнение). Дидактическая задача контроля – восстановить в памяти всё то, на чём строится занятие.</vt:lpstr>
      <vt:lpstr>усвоение знаний и умений. Учебная информация излагается кратко, чётко, ясно, с опорой на образцы. Затем дети должны перейти на самостоятельную работу и взаимопроверку. Основной принцип –  каждый добывает знания сам.</vt:lpstr>
      <vt:lpstr>оценка работ, ответов, обобщение пройденного материала. При контроле знаний дифференциация углубляется и переходит в индивидуализацию обучения, что означает организацию учебного процесса, при которой выбор способов, приёмов, темпа обучения обусловлен  индивидуальными  особенностями детей.</vt:lpstr>
      <vt:lpstr>принципиальная характеристика дополнительного образования детей. Технология индивидуализации обучения (адаптивная) – такая технология обучения, при которой индивидуальный подход и индивидуальная форма обучения являются приоритетными (Инге Унт, В.Д.Шадриков). Индивидуальный подход как принцип обучения осуществляется в определённой мере во многих технологиях, поэтому её считают проникающей технологией.</vt:lpstr>
      <vt:lpstr>1. Комплектование учебных групп однородного состава с начального этапа обучения на основе собеседования, диагностики динамических характеристик личности.  2. Внутригрупповая дифференциация для организации обучения на разном уровне при невозможности сформировать полную группу по направлению.</vt:lpstr>
      <vt:lpstr>4. Создание персонифицированных программ по направлениям.</vt:lpstr>
      <vt:lpstr>Презентация PowerPoint</vt:lpstr>
      <vt:lpstr>Презентация PowerPoint</vt:lpstr>
      <vt:lpstr>Групповые технологии: </vt:lpstr>
      <vt:lpstr>Групповые технологии</vt:lpstr>
      <vt:lpstr>Групповая технология складывается из следующих элементов:</vt:lpstr>
      <vt:lpstr>Технология КТД (И.П. Иванова) (коллективной творческой деятельности)</vt:lpstr>
      <vt:lpstr>Цели технологии:</vt:lpstr>
      <vt:lpstr>Технологическая цепочка группового творческого воспитательного дела (И.П. Волков, И.П. Иванов)</vt:lpstr>
      <vt:lpstr>Собственно деятельность. Осуществление разработанного плана.</vt:lpstr>
      <vt:lpstr>Презентация PowerPoint</vt:lpstr>
      <vt:lpstr>Технология «ТРИЗ» - Теория Решения Изобретательских Задач (Альтшуллер Г.С.)</vt:lpstr>
      <vt:lpstr>Презентация PowerPoint</vt:lpstr>
      <vt:lpstr>Технология проблемного обучения</vt:lpstr>
      <vt:lpstr>Технология проблемного обучения</vt:lpstr>
      <vt:lpstr>Виды проблемного обучения</vt:lpstr>
      <vt:lpstr>Технология программированного обучения</vt:lpstr>
      <vt:lpstr>Технология программированного обучения</vt:lpstr>
      <vt:lpstr>Игровые технологии (Михайленко Т. М) </vt:lpstr>
      <vt:lpstr>Различают следующие классификации педагогических игр:</vt:lpstr>
      <vt:lpstr> Технология проектного обучения (Кудряшова О. В.)  </vt:lpstr>
      <vt:lpstr>Функции педагога в проектном обучении</vt:lpstr>
      <vt:lpstr> </vt:lpstr>
      <vt:lpstr>Технологии</vt:lpstr>
      <vt:lpstr>ОБРАЗОВАТЕЛЬНЫЕ МОДЕЛИ</vt:lpstr>
      <vt:lpstr>Презентация PowerPoint</vt:lpstr>
      <vt:lpstr>Литература</vt:lpstr>
    </vt:vector>
  </TitlesOfParts>
  <Company>дтдм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образовательные технологии в дополнительном образовании</dc:title>
  <dc:creator>Елена</dc:creator>
  <cp:lastModifiedBy>И.К. Михайлова</cp:lastModifiedBy>
  <cp:revision>169</cp:revision>
  <dcterms:created xsi:type="dcterms:W3CDTF">2020-06-11T20:47:07Z</dcterms:created>
  <dcterms:modified xsi:type="dcterms:W3CDTF">2015-11-06T02:54:16Z</dcterms:modified>
</cp:coreProperties>
</file>