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74" r:id="rId11"/>
    <p:sldId id="275" r:id="rId12"/>
    <p:sldId id="276" r:id="rId13"/>
    <p:sldId id="277" r:id="rId14"/>
    <p:sldId id="278" r:id="rId15"/>
    <p:sldId id="263" r:id="rId16"/>
    <p:sldId id="264" r:id="rId17"/>
    <p:sldId id="265" r:id="rId18"/>
    <p:sldId id="271" r:id="rId19"/>
    <p:sldId id="272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7217A-7AF8-49AE-AF4A-9EAED4F4F009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6FCAF-CD8C-44AC-B80C-D9B8F6163D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Нормативно-правовые основы дополнительного образования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Конвенция о правах ребенка</a:t>
            </a:r>
            <a:br>
              <a:rPr lang="ru-RU" dirty="0" smtClean="0"/>
            </a:br>
            <a:r>
              <a:rPr lang="ru-RU" sz="3100" dirty="0" smtClean="0"/>
              <a:t>Принята 20 ноября 1989 года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Выживание, развитие ребенка, защита и обеспечение активного участия в жизни общества.</a:t>
            </a:r>
          </a:p>
          <a:p>
            <a:r>
              <a:rPr lang="ru-RU" dirty="0" smtClean="0"/>
              <a:t>Человек до 18 лет считается ребёнком и обладает всеми правами, заключёнными в данной Конвенции.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329642" cy="591187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Статья 12 Взгляды ребёнка. Ребёнок, в соответствии со своим возрастом имеет право свободно выражать свои взгляды по всем затрагивающим его вопросам.</a:t>
            </a:r>
          </a:p>
          <a:p>
            <a:r>
              <a:rPr lang="ru-RU" dirty="0" smtClean="0"/>
              <a:t>Статья 13 Свобода мнения. Ребёнок имеет право свободно выражать свое мнение, получать и передавать информацию, если только это не вредит другим людям, не нарушает государственную безопасность и общественный порядок.</a:t>
            </a:r>
          </a:p>
          <a:p>
            <a:r>
              <a:rPr lang="ru-RU" dirty="0" smtClean="0"/>
              <a:t>Статья 14 Свобода мысли, совести и религии. Государство должно уважать право ребёнка на свободу мысли, совести и религии.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5268931"/>
          </a:xfrm>
        </p:spPr>
        <p:txBody>
          <a:bodyPr/>
          <a:lstStyle/>
          <a:p>
            <a:r>
              <a:rPr lang="ru-RU" dirty="0" smtClean="0"/>
              <a:t>Статья 18 Ответственность родителей. Родители несут равную ответственность за воспитание и развитие ребёнка. Государство должно оказывать родителям надлежащую помощь в воспитании и развитии детей и обеспечивать развитие сети детских учреждений.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5697559"/>
          </a:xfrm>
        </p:spPr>
        <p:txBody>
          <a:bodyPr/>
          <a:lstStyle/>
          <a:p>
            <a:r>
              <a:rPr lang="ru-RU" dirty="0" smtClean="0"/>
              <a:t>Статья 29 Цель образования. Образовательные учреждения должны развивать личность ребёнка, его таланты, </a:t>
            </a:r>
            <a:r>
              <a:rPr lang="ru-RU" u="sng" dirty="0" smtClean="0"/>
              <a:t>умственные и физические способности</a:t>
            </a:r>
            <a:r>
              <a:rPr lang="ru-RU" dirty="0" smtClean="0"/>
              <a:t>, воспитывать его в духе уважения к своим </a:t>
            </a:r>
            <a:r>
              <a:rPr lang="ru-RU" u="sng" dirty="0" smtClean="0"/>
              <a:t>родителям, понимания, мира, терпимости, культурных традиций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357166"/>
            <a:ext cx="7972452" cy="5768997"/>
          </a:xfrm>
        </p:spPr>
        <p:txBody>
          <a:bodyPr/>
          <a:lstStyle/>
          <a:p>
            <a:r>
              <a:rPr lang="ru-RU" dirty="0" smtClean="0"/>
              <a:t>Статья 30 Дети, принадлежащие к меньшинствам и коренному населению. Если ребёнок принадлежит к этническому, религиозному или языковому меньшинству, он имеет право говорить на родном языке и соблюдать родные обычаи, исповедовать религию.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/>
              <a:t>Федеральный закон РФ «Об    образовании</a:t>
            </a:r>
            <a:r>
              <a:rPr lang="ru-RU" sz="3600" b="1" i="1" dirty="0" smtClean="0"/>
              <a:t>»</a:t>
            </a:r>
            <a:r>
              <a:rPr lang="ru-RU" b="1" dirty="0"/>
              <a:t> </a:t>
            </a:r>
            <a:r>
              <a:rPr lang="ru-RU" sz="2700" b="1" dirty="0"/>
              <a:t>от 29 декабря 2012 г. N 273-ФЗ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Программы </a:t>
            </a:r>
            <a:r>
              <a:rPr lang="ru-RU" dirty="0"/>
              <a:t>определяют содержание </a:t>
            </a:r>
            <a:r>
              <a:rPr lang="ru-RU" dirty="0" smtClean="0"/>
              <a:t>образования</a:t>
            </a:r>
          </a:p>
          <a:p>
            <a:r>
              <a:rPr lang="ru-RU" dirty="0"/>
              <a:t>Содержание профессионального образования и профессионального обучения должно обеспечивать получение квалификации (ст. 12).</a:t>
            </a:r>
          </a:p>
          <a:p>
            <a:r>
              <a:rPr lang="ru-RU" dirty="0"/>
              <a:t>Содержание образования должно содействовать взаимопониманию и сотрудничеству между людьми, </a:t>
            </a:r>
            <a:r>
              <a:rPr lang="ru-RU" dirty="0" smtClean="0"/>
              <a:t>независимо </a:t>
            </a:r>
            <a:r>
              <a:rPr lang="ru-RU" dirty="0"/>
              <a:t>от </a:t>
            </a:r>
            <a:r>
              <a:rPr lang="ru-RU" dirty="0" smtClean="0"/>
              <a:t>национальной</a:t>
            </a:r>
            <a:r>
              <a:rPr lang="ru-RU" dirty="0"/>
              <a:t>, </a:t>
            </a:r>
            <a:r>
              <a:rPr lang="ru-RU" dirty="0" smtClean="0"/>
              <a:t>религиозной </a:t>
            </a:r>
            <a:r>
              <a:rPr lang="ru-RU" dirty="0"/>
              <a:t>и социальной принадлежности, учитывать разнообразие мировоззренческих подходов, способствовать реализации права </a:t>
            </a:r>
            <a:r>
              <a:rPr lang="ru-RU" dirty="0" smtClean="0"/>
              <a:t>на </a:t>
            </a:r>
            <a:r>
              <a:rPr lang="ru-RU" dirty="0"/>
              <a:t>свободный выбор </a:t>
            </a:r>
            <a:r>
              <a:rPr lang="ru-RU" dirty="0" smtClean="0"/>
              <a:t>убеждений</a:t>
            </a:r>
            <a:r>
              <a:rPr lang="ru-RU" dirty="0"/>
              <a:t>, обеспечивать развитие способностей </a:t>
            </a:r>
            <a:r>
              <a:rPr lang="ru-RU" dirty="0" smtClean="0"/>
              <a:t>человека</a:t>
            </a:r>
            <a:r>
              <a:rPr lang="ru-RU" dirty="0"/>
              <a:t>, формирование </a:t>
            </a:r>
            <a:r>
              <a:rPr lang="ru-RU" dirty="0" smtClean="0"/>
              <a:t>его </a:t>
            </a:r>
            <a:r>
              <a:rPr lang="ru-RU" dirty="0"/>
              <a:t>личности в соответствии с принятыми </a:t>
            </a:r>
            <a:r>
              <a:rPr lang="ru-RU" dirty="0" smtClean="0"/>
              <a:t>духовно-нравственными </a:t>
            </a:r>
            <a:r>
              <a:rPr lang="ru-RU" dirty="0"/>
              <a:t>и </a:t>
            </a:r>
            <a:r>
              <a:rPr lang="ru-RU" dirty="0" err="1"/>
              <a:t>социокультурными</a:t>
            </a:r>
            <a:r>
              <a:rPr lang="ru-RU" dirty="0"/>
              <a:t> ценностями.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Национальная доктрина образования в Российской Федерации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это основополагающий государственный документ, который определяет цели воспитания и обучения, пути их достижения посредством государственной политики в области образования, ожидаемые результаты развития системы образования </a:t>
            </a:r>
            <a:r>
              <a:rPr lang="ru-RU" i="1" dirty="0" smtClean="0"/>
              <a:t>на период до </a:t>
            </a:r>
            <a:r>
              <a:rPr lang="ru-RU" b="1" i="1" dirty="0" smtClean="0"/>
              <a:t>2025 года</a:t>
            </a:r>
            <a:r>
              <a:rPr lang="ru-RU" b="1" dirty="0" smtClean="0"/>
              <a:t>. </a:t>
            </a:r>
            <a:r>
              <a:rPr lang="ru-RU" dirty="0" smtClean="0"/>
              <a:t>В  результате реализации доктрины российская система образования должна обеспечить всех детей услугами  бесплатного дополнительного образования.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58204" cy="569755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Не менее 75 % детей 5-18 лет будут охвачены программами дополнительного образования, в том числе 50 % процентов из них – за счет бюджетных средств; все дети, находящиеся в трудной жизненной ситуации, дети из семей с низким социально-экономическим статусом будут иметь возможность бесплатного обучения по программам дополнительного образования; все дети мигрантов, испытывающие потребность, будут иметь возможность пройти обучение по  программам обучения русскому языку.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Распоряжение Правительства РФ от 04.09.2014 N 1726-р </a:t>
            </a:r>
            <a:r>
              <a:rPr lang="ru-RU" sz="3100" b="1" dirty="0" smtClean="0"/>
              <a:t>«Об </a:t>
            </a:r>
            <a:r>
              <a:rPr lang="ru-RU" sz="3100" b="1" dirty="0"/>
              <a:t>утверждении Концепции развития дополнительного образования </a:t>
            </a:r>
            <a:r>
              <a:rPr lang="ru-RU" sz="3100" b="1" dirty="0" smtClean="0"/>
              <a:t>детей»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Дополнительное образование </a:t>
            </a:r>
            <a:r>
              <a:rPr lang="ru-RU" i="1" dirty="0"/>
              <a:t>- </a:t>
            </a:r>
            <a:r>
              <a:rPr lang="ru-RU" dirty="0"/>
              <a:t>механизм </a:t>
            </a:r>
            <a:r>
              <a:rPr lang="ru-RU" i="1" dirty="0"/>
              <a:t>поддержки индивидуализации и самореализации человека, удовлетворения вариативных и изменяющихся потребностей детей и семей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x-none" smtClean="0"/>
              <a:t>Обновление содержания не может быть осуществлено в полной мере без конструирования и нормативного закрепления новых форм дополнительного образования. </a:t>
            </a:r>
            <a:r>
              <a:rPr lang="ru-RU" smtClean="0"/>
              <a:t>В</a:t>
            </a:r>
            <a:r>
              <a:rPr lang="x-none" smtClean="0"/>
              <a:t> </a:t>
            </a:r>
            <a:r>
              <a:rPr lang="x-none" smtClean="0"/>
              <a:t>числе наиболее </a:t>
            </a:r>
            <a:r>
              <a:rPr lang="x-none" b="1" smtClean="0"/>
              <a:t>перспективных можно отнести следующие формы</a:t>
            </a:r>
            <a:r>
              <a:rPr lang="x-none" smtClean="0"/>
              <a:t>:</a:t>
            </a:r>
            <a:endParaRPr lang="ru-RU" dirty="0" smtClean="0"/>
          </a:p>
          <a:p>
            <a:pPr lvl="0"/>
            <a:r>
              <a:rPr lang="ru-RU" dirty="0" smtClean="0"/>
              <a:t>интенсивная модульная образовательная программа, </a:t>
            </a:r>
          </a:p>
          <a:p>
            <a:pPr lvl="0"/>
            <a:r>
              <a:rPr lang="ru-RU" dirty="0" err="1" smtClean="0"/>
              <a:t>компетентностная</a:t>
            </a:r>
            <a:r>
              <a:rPr lang="ru-RU" dirty="0" smtClean="0"/>
              <a:t> олимпиада, </a:t>
            </a:r>
          </a:p>
          <a:p>
            <a:pPr lvl="0"/>
            <a:r>
              <a:rPr lang="ru-RU" dirty="0" smtClean="0"/>
              <a:t>предметно-практические лаборатории и «полигоны», </a:t>
            </a:r>
          </a:p>
          <a:p>
            <a:pPr lvl="0"/>
            <a:r>
              <a:rPr lang="ru-RU" dirty="0" smtClean="0"/>
              <a:t>элективные предметные и метапредметные курсы, </a:t>
            </a:r>
          </a:p>
          <a:p>
            <a:pPr lvl="0"/>
            <a:r>
              <a:rPr lang="ru-RU" dirty="0" smtClean="0"/>
              <a:t>учебные командные проекты,</a:t>
            </a:r>
          </a:p>
          <a:p>
            <a:pPr lvl="0"/>
            <a:r>
              <a:rPr lang="ru-RU" dirty="0" smtClean="0"/>
              <a:t>развивающие и формирующие среды (интерактивные музеи, реальные и виртуальные тренажёры и др.), </a:t>
            </a:r>
          </a:p>
          <a:p>
            <a:pPr lvl="0"/>
            <a:r>
              <a:rPr lang="ru-RU" dirty="0" smtClean="0"/>
              <a:t>проблемные клубы и волонтёрские организации.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501122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Цели </a:t>
            </a:r>
            <a:r>
              <a:rPr lang="ru-RU" u="sng" smtClean="0"/>
              <a:t>дополнительного образования</a:t>
            </a:r>
            <a:r>
              <a:rPr lang="ru-RU" smtClean="0"/>
              <a:t>: </a:t>
            </a:r>
            <a:endParaRPr lang="ru-RU" dirty="0" smtClean="0"/>
          </a:p>
          <a:p>
            <a:pPr lvl="0"/>
            <a:r>
              <a:rPr lang="ru-RU" dirty="0" smtClean="0"/>
              <a:t>обеспечение прав личности на развитие и самореализацию,</a:t>
            </a:r>
          </a:p>
          <a:p>
            <a:pPr lvl="0"/>
            <a:r>
              <a:rPr lang="ru-RU" dirty="0" smtClean="0"/>
              <a:t>расширение возможностей для удовлетворения разнообразных интересов детей и их семей, </a:t>
            </a:r>
          </a:p>
          <a:p>
            <a:pPr lvl="0"/>
            <a:r>
              <a:rPr lang="ru-RU" dirty="0" smtClean="0"/>
              <a:t>развитие мотивационного потенциала личности и инновационного потенциала общества, обеспечение общественной солидарности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Задачи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Увеличение охвата детей услугами дополнительного образования;</a:t>
            </a:r>
          </a:p>
          <a:p>
            <a:pPr lvl="0"/>
            <a:r>
              <a:rPr lang="ru-RU" dirty="0" smtClean="0"/>
              <a:t>Повышение качества дополнительного образования;</a:t>
            </a:r>
          </a:p>
          <a:p>
            <a:pPr lvl="0"/>
            <a:r>
              <a:rPr lang="ru-RU" dirty="0" smtClean="0"/>
              <a:t>Обновление содержания дополнительного образования в соответствии с </a:t>
            </a:r>
            <a:r>
              <a:rPr lang="ru-RU" u="sng" dirty="0" smtClean="0"/>
              <a:t>задачами развития государства, интересами детей и потребностями семей, изменениями технологического и социального уклада;</a:t>
            </a:r>
          </a:p>
          <a:p>
            <a:pPr lvl="0"/>
            <a:r>
              <a:rPr lang="ru-RU" dirty="0" smtClean="0"/>
              <a:t>Создание механизма финансовой поддержки права детей на участие в программах дополнительного образования, независимо от места проживания, социально-экономического положения семей, а также статуса здоровья через персонифицированные обязательства. </a:t>
            </a:r>
          </a:p>
          <a:p>
            <a:pPr lvl="0"/>
            <a:r>
              <a:rPr lang="ru-RU" u="sng" dirty="0" smtClean="0"/>
              <a:t>Формирование эффективной межведомственной системы управления дополнительным образованием</a:t>
            </a:r>
            <a:r>
              <a:rPr lang="ru-RU" dirty="0" smtClean="0"/>
              <a:t>. Создание условий для плодотворного сотрудничества и гармоничного удовлетворения потребностей семей, организаций общего и дополнительного образования, вузов и работодателей.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Принципы развития дополнительного образования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программа как базисный элемент системы образования,</a:t>
            </a:r>
          </a:p>
          <a:p>
            <a:pPr lvl="0"/>
            <a:r>
              <a:rPr lang="ru-RU" dirty="0" smtClean="0"/>
              <a:t>свобода выбора программ, режима их освоения,  </a:t>
            </a:r>
          </a:p>
          <a:p>
            <a:pPr lvl="0"/>
            <a:r>
              <a:rPr lang="ru-RU" dirty="0" smtClean="0"/>
              <a:t>вариативность, гибкость и мобильность программ, </a:t>
            </a:r>
          </a:p>
          <a:p>
            <a:pPr lvl="0"/>
            <a:r>
              <a:rPr lang="ru-RU" dirty="0" err="1" smtClean="0"/>
              <a:t>возрастосообразность</a:t>
            </a:r>
            <a:r>
              <a:rPr lang="ru-RU" dirty="0" smtClean="0"/>
              <a:t> программ и форм, возможности </a:t>
            </a:r>
            <a:r>
              <a:rPr lang="ru-RU" dirty="0" err="1" smtClean="0"/>
              <a:t>межвозрастного</a:t>
            </a:r>
            <a:r>
              <a:rPr lang="ru-RU" dirty="0" smtClean="0"/>
              <a:t> взаимодействия,  </a:t>
            </a:r>
          </a:p>
          <a:p>
            <a:pPr lvl="0"/>
            <a:r>
              <a:rPr lang="ru-RU" dirty="0" smtClean="0"/>
              <a:t>деятельностный, продуктивный характер программ;</a:t>
            </a:r>
          </a:p>
          <a:p>
            <a:pPr lvl="0"/>
            <a:r>
              <a:rPr lang="ru-RU" dirty="0" smtClean="0"/>
              <a:t>открытый и сетевой характер, модульное устройство программ, возможность взаимозачета результатов,</a:t>
            </a:r>
          </a:p>
          <a:p>
            <a:pPr lvl="0"/>
            <a:r>
              <a:rPr lang="ru-RU" dirty="0" err="1" smtClean="0"/>
              <a:t>личностнообразующий</a:t>
            </a:r>
            <a:r>
              <a:rPr lang="ru-RU" dirty="0" smtClean="0"/>
              <a:t> и </a:t>
            </a:r>
            <a:r>
              <a:rPr lang="ru-RU" dirty="0" err="1" smtClean="0"/>
              <a:t>метапредметный</a:t>
            </a:r>
            <a:r>
              <a:rPr lang="ru-RU" dirty="0" smtClean="0"/>
              <a:t> характер программ,</a:t>
            </a:r>
          </a:p>
          <a:p>
            <a:pPr lvl="0"/>
            <a:r>
              <a:rPr lang="ru-RU" dirty="0" smtClean="0"/>
              <a:t>принцип социальной адаптивности к изменяющимся условиям и неопределенности.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329642" cy="55546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/>
              <a:t>     Приказ  МОиН  РФ от 29. 08. 2013 г. N 1008 «Об утверждении Порядка организации и осуществления образовательной деятельности по дополнительным общеобразовательным программам»</a:t>
            </a:r>
          </a:p>
          <a:p>
            <a:pPr>
              <a:buNone/>
            </a:pPr>
            <a:r>
              <a:rPr lang="ru-RU" dirty="0" smtClean="0"/>
              <a:t>Данный приказ</a:t>
            </a:r>
            <a:r>
              <a:rPr lang="ru-RU" b="1" dirty="0" smtClean="0"/>
              <a:t> </a:t>
            </a:r>
            <a:r>
              <a:rPr lang="ru-RU" dirty="0" smtClean="0"/>
              <a:t> регулирует организацию и осуществление образовательной деятельности по дополнительным общеобразовательным программам, в том числе особенности организации образовательной деятельности для учащихся с ограниченными возможностями здоровья, детей-инвалидов и инвалидов.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Устав ОУ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/>
              <a:t> </a:t>
            </a:r>
            <a:r>
              <a:rPr lang="ru-RU" b="1" dirty="0" smtClean="0"/>
              <a:t> </a:t>
            </a:r>
            <a:r>
              <a:rPr lang="ru-RU" dirty="0" smtClean="0"/>
              <a:t>В нем определяются  цели, виды деятельности; особенности организации  образовательного процесса; правила приема и отчисления детей; имущество и финансовая база  деятельности учреждения; организация деятельности и управления учреждением; права и обязанности участников образовательного учреждения; порядок формирования  персонала; </a:t>
            </a:r>
            <a:r>
              <a:rPr lang="ru-RU" dirty="0" smtClean="0"/>
              <a:t>реорганизация, </a:t>
            </a:r>
            <a:r>
              <a:rPr lang="ru-RU" dirty="0" smtClean="0"/>
              <a:t>изменение типа, ликвидация учреждения.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000" b="1" dirty="0" err="1" smtClean="0"/>
              <a:t>СанПиН</a:t>
            </a:r>
            <a:r>
              <a:rPr lang="ru-RU" sz="4000" b="1" dirty="0" smtClean="0"/>
              <a:t> 2.4.4.3172-14</a:t>
            </a:r>
            <a:br>
              <a:rPr lang="ru-RU" sz="4000" b="1" dirty="0" smtClean="0"/>
            </a:br>
            <a:r>
              <a:rPr lang="ru-RU" sz="4000" b="1" dirty="0" smtClean="0"/>
              <a:t> "Санитарно-эпидемиологические требования к устройству, содержанию и организации режима работы образовательных организаций дополнительного образования детей"" 2014 г. N 41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Продолжительность занятий в объединениях устанавливается </a:t>
            </a:r>
            <a:r>
              <a:rPr lang="ru-RU" b="1" dirty="0"/>
              <a:t>локальным нормативным актом организации дополнительного образования</a:t>
            </a:r>
            <a:r>
              <a:rPr lang="ru-RU" dirty="0"/>
              <a:t>, реализующей дополнительные общеобразовательные программы различной направленности. </a:t>
            </a:r>
            <a:endParaRPr lang="ru-RU" dirty="0" smtClean="0"/>
          </a:p>
          <a:p>
            <a:r>
              <a:rPr lang="ru-RU" dirty="0"/>
              <a:t>8.6. Объем максимальной аудиторной нагрузки для обучающихся в детских школах искусств по видам искусств и по дополнительным </a:t>
            </a:r>
            <a:r>
              <a:rPr lang="ru-RU" dirty="0" err="1"/>
              <a:t>предпрофессиональным</a:t>
            </a:r>
            <a:r>
              <a:rPr lang="ru-RU" dirty="0"/>
              <a:t> программам в области искусств не должен превышать 14 часов в неделю.</a:t>
            </a:r>
          </a:p>
          <a:p>
            <a:r>
              <a:rPr lang="ru-RU" u="sng" dirty="0"/>
              <a:t>Объем максимальной аудиторной нагрузки для обучающихся в детских школах искусств по дополнительным </a:t>
            </a:r>
            <a:r>
              <a:rPr lang="ru-RU" u="sng" dirty="0" err="1"/>
              <a:t>общеразвивающим</a:t>
            </a:r>
            <a:r>
              <a:rPr lang="ru-RU" u="sng" dirty="0"/>
              <a:t> программам в области искусств не должен превышать 10 часов в неделю.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85828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8.3. Занятия в организациях дополнительного образования начинаются не ранее 8.00 часов утра и заканчиваются </a:t>
            </a:r>
            <a:r>
              <a:rPr lang="ru-RU" b="1" dirty="0"/>
              <a:t>не позднее 20.00 часов</a:t>
            </a:r>
            <a:r>
              <a:rPr lang="ru-RU" dirty="0"/>
              <a:t>. Для обучающихся в возрасте 16-18 лет допускается окончание занятий в 21.00 часов.</a:t>
            </a:r>
          </a:p>
          <a:p>
            <a:r>
              <a:rPr lang="ru-RU" dirty="0"/>
              <a:t>8.4. В организациях дополнительного образования при наличии двух смен занятий организуется </a:t>
            </a:r>
            <a:r>
              <a:rPr lang="ru-RU" b="1" dirty="0"/>
              <a:t>не менее 30-минутный перерыв между сменами</a:t>
            </a:r>
            <a:r>
              <a:rPr lang="ru-RU" dirty="0"/>
              <a:t> для уборки и проветривания помещений.</a:t>
            </a:r>
          </a:p>
          <a:p>
            <a:r>
              <a:rPr lang="ru-RU" dirty="0"/>
              <a:t>8.5. Рекомендуемая продолжительность занятий детей в учебные дни - не более 3-х академических часов в день, в выходные и каникулярные дни - не более 4 академических часов в день.</a:t>
            </a:r>
          </a:p>
          <a:p>
            <a:r>
              <a:rPr lang="ru-RU" u="sng" dirty="0"/>
              <a:t>После 30-45 минут </a:t>
            </a:r>
            <a:r>
              <a:rPr lang="ru-RU" u="sng" dirty="0" smtClean="0"/>
              <a:t>занятий </a:t>
            </a:r>
            <a:r>
              <a:rPr lang="ru-RU" u="sng" dirty="0"/>
              <a:t>рекомендуется организовывать перерыв длительностью не менее 10 мин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i="1" dirty="0" smtClean="0"/>
              <a:t>Санитарные правила и нормы (</a:t>
            </a:r>
            <a:r>
              <a:rPr lang="ru-RU" sz="2800" b="1" i="1" dirty="0" err="1" smtClean="0"/>
              <a:t>СанПиН</a:t>
            </a:r>
            <a:r>
              <a:rPr lang="ru-RU" sz="2800" b="1" i="1" dirty="0" smtClean="0"/>
              <a:t>), обязательные для детского сада и иного дошкольного учреждения (ДОУ)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11.9. Для детей раннего возраста от 1,5 до 3 лет длительность непрерывной непосредственно образовательной деятельности не должна превышать 10 мин. Допускается осуществлять образовательную деятельность в первую и во вторую половину дня (по 8-10 минут). Допускается осуществлять образовательную деятельность на игровой площадке во время прогулки.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186766" cy="5697559"/>
          </a:xfrm>
        </p:spPr>
        <p:txBody>
          <a:bodyPr>
            <a:normAutofit fontScale="77500" lnSpcReduction="20000"/>
          </a:bodyPr>
          <a:lstStyle/>
          <a:p>
            <a:r>
              <a:rPr lang="ru-RU" sz="3400" dirty="0" smtClean="0"/>
              <a:t>11.10. Продолжительность непрерывной непосредственно образовательной деятельности для детей от 3 до 4-х лет − не более 15 минут, для детей от 4-х до 5-ти лет − не более 20 минут, для детей от 5 до 6-ти лет − не более 25 минут, а для детей от 6-ти до 7-ми лет − не более 30 минут.</a:t>
            </a:r>
          </a:p>
          <a:p>
            <a:r>
              <a:rPr lang="ru-RU" sz="3400" dirty="0" smtClean="0"/>
              <a:t>11.11. Максимально допустимый объем образовательной нагрузки в первой половине дня в младшей и средней группах не превышает 30 и 40 минут соответственно, а в старшей и подготовительной − 45 минут и 1,5 часа соответственно. В середине времени, отведенного на непрерывную образовательную деятельность, проводят </a:t>
            </a:r>
            <a:r>
              <a:rPr lang="ru-RU" sz="3400" b="1" dirty="0" smtClean="0"/>
              <a:t>физкультурные минутки</a:t>
            </a:r>
            <a:r>
              <a:rPr lang="ru-RU" sz="3400" dirty="0" smtClean="0"/>
              <a:t>. </a:t>
            </a:r>
            <a:r>
              <a:rPr lang="ru-RU" sz="3400" b="1" dirty="0" smtClean="0"/>
              <a:t>Перерывы</a:t>
            </a:r>
            <a:r>
              <a:rPr lang="ru-RU" sz="3400" dirty="0" smtClean="0"/>
              <a:t> между периодами непрерывной образовательной деятельности − </a:t>
            </a:r>
            <a:r>
              <a:rPr lang="ru-RU" sz="3400" b="1" dirty="0" smtClean="0"/>
              <a:t>не менее 10 минут.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56975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11.12. Образовательная деятельность с детьми старшего дошкольного возраста может осуществляться во второй половине дня после дневного сна. Ее продолжительность должна составлять </a:t>
            </a:r>
            <a:r>
              <a:rPr lang="ru-RU" b="1" dirty="0" smtClean="0"/>
              <a:t>не более 25-30 минут в день</a:t>
            </a:r>
            <a:r>
              <a:rPr lang="ru-RU" dirty="0" smtClean="0"/>
              <a:t>. В середине непосредственно образовательной деятельности статического характера проводятся физкультурные минутки.</a:t>
            </a:r>
          </a:p>
          <a:p>
            <a:r>
              <a:rPr lang="ru-RU" dirty="0" smtClean="0"/>
              <a:t>11.13. Образовательную деятельность, требующую повышенной познавательной активности и умственного напряжения детей, следует организовывать в первую половину дня. Для профилактики утомления детей рекомендуется проводить физкультурные, музыкальные занятия, ритмику 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</TotalTime>
  <Words>1233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Нормативно-правовые основы дополнительного образования</vt:lpstr>
      <vt:lpstr>Конвенция о правах ребенка Принята 20 ноября 1989 года</vt:lpstr>
      <vt:lpstr>Слайд 3</vt:lpstr>
      <vt:lpstr>Слайд 4</vt:lpstr>
      <vt:lpstr>Слайд 5</vt:lpstr>
      <vt:lpstr>Слайд 6</vt:lpstr>
      <vt:lpstr>Федеральный закон РФ «Об    образовании» от 29 декабря 2012 г. N 273-ФЗ</vt:lpstr>
      <vt:lpstr>Национальная доктрина образования в Российской Федерации</vt:lpstr>
      <vt:lpstr>Слайд 9</vt:lpstr>
      <vt:lpstr>Распоряжение Правительства РФ от 04.09.2014 N 1726-р «Об утверждении Концепции развития дополнительного образования детей» </vt:lpstr>
      <vt:lpstr>Слайд 11</vt:lpstr>
      <vt:lpstr>Слайд 12</vt:lpstr>
      <vt:lpstr>Задачи </vt:lpstr>
      <vt:lpstr>Принципы развития дополнительного образования</vt:lpstr>
      <vt:lpstr>Слайд 15</vt:lpstr>
      <vt:lpstr>Устав ОУ</vt:lpstr>
      <vt:lpstr> СанПиН 2.4.4.3172-14  "Санитарно-эпидемиологические требования к устройству, содержанию и организации режима работы образовательных организаций дополнительного образования детей"" 2014 г. N 41  </vt:lpstr>
      <vt:lpstr>Слайд 18</vt:lpstr>
      <vt:lpstr>Слайд 19</vt:lpstr>
      <vt:lpstr>Санитарные правила и нормы (СанПиН), обязательные для детского сада и иного дошкольного учреждения (ДОУ) 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RAD</dc:creator>
  <cp:lastModifiedBy>RAD</cp:lastModifiedBy>
  <cp:revision>101</cp:revision>
  <dcterms:created xsi:type="dcterms:W3CDTF">2015-10-22T04:21:41Z</dcterms:created>
  <dcterms:modified xsi:type="dcterms:W3CDTF">2015-11-06T03:10:27Z</dcterms:modified>
</cp:coreProperties>
</file>