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69" r:id="rId2"/>
    <p:sldId id="260" r:id="rId3"/>
    <p:sldId id="261" r:id="rId4"/>
    <p:sldId id="262" r:id="rId5"/>
    <p:sldId id="257" r:id="rId6"/>
    <p:sldId id="278" r:id="rId7"/>
    <p:sldId id="279" r:id="rId8"/>
    <p:sldId id="281" r:id="rId9"/>
    <p:sldId id="275" r:id="rId10"/>
    <p:sldId id="276" r:id="rId11"/>
    <p:sldId id="258" r:id="rId12"/>
    <p:sldId id="264" r:id="rId13"/>
    <p:sldId id="265" r:id="rId14"/>
    <p:sldId id="266" r:id="rId15"/>
    <p:sldId id="273" r:id="rId16"/>
    <p:sldId id="267" r:id="rId17"/>
    <p:sldId id="268" r:id="rId18"/>
    <p:sldId id="271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54F2"/>
    <a:srgbClr val="EE8C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859" autoAdjust="0"/>
    <p:restoredTop sz="94721" autoAdjust="0"/>
  </p:normalViewPr>
  <p:slideViewPr>
    <p:cSldViewPr snapToGrid="0">
      <p:cViewPr varScale="1">
        <p:scale>
          <a:sx n="80" d="100"/>
          <a:sy n="80" d="100"/>
        </p:scale>
        <p:origin x="64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4391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344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8155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7996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987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4833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012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471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4114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710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2344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07510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7241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22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6238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3573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603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3611" y="534572"/>
            <a:ext cx="6954252" cy="25054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b="1" dirty="0">
                <a:solidFill>
                  <a:srgbClr val="0070C0"/>
                </a:solidFill>
              </a:rPr>
              <a:t>Международный и Всероссийский конкурс юных </a:t>
            </a:r>
            <a:r>
              <a:rPr lang="ru-RU" sz="3000" b="1" dirty="0" smtClean="0">
                <a:solidFill>
                  <a:srgbClr val="0070C0"/>
                </a:solidFill>
              </a:rPr>
              <a:t>чтецов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>
                <a:solidFill>
                  <a:srgbClr val="0070C0"/>
                </a:solidFill>
              </a:rPr>
              <a:t/>
            </a:r>
            <a:br>
              <a:rPr lang="ru-RU" sz="3000" b="1" dirty="0">
                <a:solidFill>
                  <a:srgbClr val="0070C0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Всероссийский Фонд «Живая классика»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Министерство образования и науки Республики Бурятия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r>
              <a:rPr lang="ru-RU" sz="2000" b="1" dirty="0" smtClean="0">
                <a:solidFill>
                  <a:srgbClr val="0070C0"/>
                </a:solidFill>
              </a:rPr>
              <a:t>оператор: Ресурсный центр художественного и технического творчества «Созвездие»</a:t>
            </a:r>
            <a:r>
              <a:rPr lang="ru-RU" sz="3000" b="1" dirty="0" smtClean="0">
                <a:solidFill>
                  <a:schemeClr val="tx1"/>
                </a:solidFill>
              </a:rPr>
              <a:t/>
            </a:r>
            <a:br>
              <a:rPr lang="ru-RU" sz="3000" b="1" dirty="0" smtClean="0">
                <a:solidFill>
                  <a:schemeClr val="tx1"/>
                </a:solidFill>
              </a:rPr>
            </a:br>
            <a:r>
              <a:rPr lang="ru-RU" sz="3000" b="1" dirty="0">
                <a:solidFill>
                  <a:srgbClr val="0070C0"/>
                </a:solidFill>
              </a:rPr>
              <a:t/>
            </a:r>
            <a:br>
              <a:rPr lang="ru-RU" sz="3000" b="1" dirty="0">
                <a:solidFill>
                  <a:srgbClr val="0070C0"/>
                </a:solidFill>
              </a:rPr>
            </a:b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704" y="3124272"/>
            <a:ext cx="5092066" cy="315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10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705" y="998622"/>
            <a:ext cx="3934327" cy="806116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Цели конкурса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001" y="2117557"/>
            <a:ext cx="6447501" cy="4319337"/>
          </a:xfrm>
        </p:spPr>
        <p:txBody>
          <a:bodyPr>
            <a:noAutofit/>
          </a:bodyPr>
          <a:lstStyle/>
          <a:p>
            <a:r>
              <a:rPr lang="ru-RU" sz="2300" dirty="0">
                <a:solidFill>
                  <a:schemeClr val="tx1"/>
                </a:solidFill>
              </a:rPr>
              <a:t>Популяризация чтения</a:t>
            </a:r>
          </a:p>
          <a:p>
            <a:r>
              <a:rPr lang="ru-RU" sz="2300" dirty="0">
                <a:solidFill>
                  <a:schemeClr val="tx1"/>
                </a:solidFill>
              </a:rPr>
              <a:t>Поиск и поддержка талантливых детей</a:t>
            </a:r>
          </a:p>
          <a:p>
            <a:r>
              <a:rPr lang="ru-RU" sz="2300" dirty="0">
                <a:solidFill>
                  <a:schemeClr val="tx1"/>
                </a:solidFill>
              </a:rPr>
              <a:t>Расширение читательского кругозора подростков</a:t>
            </a:r>
          </a:p>
          <a:p>
            <a:r>
              <a:rPr lang="ru-RU" sz="2300" dirty="0">
                <a:solidFill>
                  <a:schemeClr val="tx1"/>
                </a:solidFill>
              </a:rPr>
              <a:t>Повышение уровня грамотности соотечественников</a:t>
            </a:r>
          </a:p>
          <a:p>
            <a:r>
              <a:rPr lang="ru-RU" sz="2300" dirty="0">
                <a:solidFill>
                  <a:schemeClr val="tx1"/>
                </a:solidFill>
              </a:rPr>
              <a:t>Популяризация русской культуры и сохранение русского языка за </a:t>
            </a:r>
            <a:r>
              <a:rPr lang="ru-RU" sz="2300" dirty="0" smtClean="0">
                <a:solidFill>
                  <a:schemeClr val="tx1"/>
                </a:solidFill>
              </a:rPr>
              <a:t>рубежом</a:t>
            </a:r>
          </a:p>
          <a:p>
            <a:r>
              <a:rPr lang="ru-RU" sz="2300" dirty="0" smtClean="0">
                <a:solidFill>
                  <a:srgbClr val="0070C0"/>
                </a:solidFill>
              </a:rPr>
              <a:t>Осознанный подход к самовыражению и самореализации личности</a:t>
            </a:r>
            <a:endParaRPr lang="ru-RU" sz="2300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9997" y="998621"/>
            <a:ext cx="1950297" cy="111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48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2" y="962525"/>
            <a:ext cx="4424946" cy="946911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Охват школьников РФ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001" y="2406316"/>
            <a:ext cx="7047831" cy="28274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dirty="0" smtClean="0"/>
              <a:t>                    </a:t>
            </a:r>
            <a:r>
              <a:rPr lang="ru-RU" sz="3000" dirty="0" smtClean="0">
                <a:solidFill>
                  <a:srgbClr val="0070C0"/>
                </a:solidFill>
              </a:rPr>
              <a:t>Масштаб</a:t>
            </a:r>
            <a:r>
              <a:rPr lang="ru-RU" sz="3000" dirty="0">
                <a:solidFill>
                  <a:srgbClr val="0070C0"/>
                </a:solidFill>
              </a:rPr>
              <a:t>: </a:t>
            </a:r>
          </a:p>
          <a:p>
            <a:pPr marL="0" indent="0">
              <a:buNone/>
            </a:pPr>
            <a:endParaRPr lang="ru-RU" sz="14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sz="3000" dirty="0">
                <a:solidFill>
                  <a:schemeClr val="tx1"/>
                </a:solidFill>
              </a:rPr>
              <a:t>Все регионы	</a:t>
            </a:r>
            <a:r>
              <a:rPr lang="ru-RU" sz="3000" dirty="0" smtClean="0">
                <a:solidFill>
                  <a:schemeClr val="tx1"/>
                </a:solidFill>
              </a:rPr>
              <a:t>Российской Федерации </a:t>
            </a:r>
            <a:endParaRPr lang="ru-RU" sz="3000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ru-RU" sz="3000" dirty="0">
                <a:solidFill>
                  <a:schemeClr val="tx1"/>
                </a:solidFill>
              </a:rPr>
              <a:t>и  84	страны </a:t>
            </a:r>
          </a:p>
          <a:p>
            <a:pPr marL="0" indent="0" algn="ctr">
              <a:buNone/>
            </a:pPr>
            <a:r>
              <a:rPr lang="ru-RU" sz="3000" dirty="0">
                <a:solidFill>
                  <a:schemeClr val="tx1"/>
                </a:solidFill>
              </a:rPr>
              <a:t>Более </a:t>
            </a:r>
            <a:r>
              <a:rPr lang="ru-RU" sz="3000" dirty="0" smtClean="0">
                <a:solidFill>
                  <a:schemeClr val="tx1"/>
                </a:solidFill>
              </a:rPr>
              <a:t>2.500.000 детей ежегодно!</a:t>
            </a:r>
            <a:endParaRPr lang="ru-RU" sz="30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2850" y="607023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8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721895"/>
            <a:ext cx="3553327" cy="856084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Этапы конкурса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000" y="1930401"/>
            <a:ext cx="6662821" cy="3604126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tx1"/>
                </a:solidFill>
              </a:rPr>
              <a:t>Ноябрь   </a:t>
            </a:r>
            <a:r>
              <a:rPr lang="ru-RU" sz="1800" b="1" dirty="0"/>
              <a:t>     </a:t>
            </a:r>
            <a:r>
              <a:rPr lang="ru-RU" sz="1800" b="1" dirty="0">
                <a:solidFill>
                  <a:schemeClr val="tx1"/>
                </a:solidFill>
              </a:rPr>
              <a:t>Неделя «Живой классики» (отчёт)  </a:t>
            </a:r>
            <a:r>
              <a:rPr lang="ru-RU" sz="1800" b="1" dirty="0"/>
              <a:t>18-</a:t>
            </a:r>
            <a:r>
              <a:rPr lang="ru-RU" sz="1800" b="1" dirty="0">
                <a:solidFill>
                  <a:srgbClr val="C00000"/>
                </a:solidFill>
              </a:rPr>
              <a:t>24</a:t>
            </a:r>
            <a:r>
              <a:rPr lang="ru-RU" sz="1800" b="1" dirty="0"/>
              <a:t>.     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Декабрь      Регистрация на сайте          (отчёт)  до </a:t>
            </a:r>
            <a:r>
              <a:rPr lang="ru-RU" sz="1800" b="1" dirty="0">
                <a:solidFill>
                  <a:srgbClr val="C00000"/>
                </a:solidFill>
              </a:rPr>
              <a:t>25</a:t>
            </a:r>
            <a:r>
              <a:rPr lang="ru-RU" sz="1800" b="1" dirty="0"/>
              <a:t>.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Январь        Подготовка к конкурсу        (отчёт)  до </a:t>
            </a:r>
            <a:r>
              <a:rPr lang="ru-RU" sz="1800" b="1" dirty="0">
                <a:solidFill>
                  <a:srgbClr val="C00000"/>
                </a:solidFill>
              </a:rPr>
              <a:t>02</a:t>
            </a:r>
            <a:r>
              <a:rPr lang="ru-RU" sz="1800" b="1" dirty="0"/>
              <a:t>.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Февраль      Классный этап                     (отчёт)  02</a:t>
            </a:r>
            <a:r>
              <a:rPr lang="ru-RU" sz="1800" b="1" dirty="0"/>
              <a:t>-</a:t>
            </a:r>
            <a:r>
              <a:rPr lang="ru-RU" sz="1800" b="1" dirty="0">
                <a:solidFill>
                  <a:srgbClr val="C00000"/>
                </a:solidFill>
              </a:rPr>
              <a:t>15</a:t>
            </a:r>
            <a:r>
              <a:rPr lang="ru-RU" sz="1800" b="1" dirty="0"/>
              <a:t>.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Февраль      Школьный этап                    (отчёт)  15</a:t>
            </a:r>
            <a:r>
              <a:rPr lang="ru-RU" sz="1800" b="1" dirty="0"/>
              <a:t>-</a:t>
            </a:r>
            <a:r>
              <a:rPr lang="ru-RU" sz="1800" b="1" dirty="0">
                <a:solidFill>
                  <a:srgbClr val="C00000"/>
                </a:solidFill>
              </a:rPr>
              <a:t>28</a:t>
            </a:r>
            <a:r>
              <a:rPr lang="ru-RU" sz="1800" b="1" dirty="0"/>
              <a:t>.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Март            Муниципальный этап           (отчёт)  01</a:t>
            </a:r>
            <a:r>
              <a:rPr lang="ru-RU" sz="1800" b="1" dirty="0"/>
              <a:t>-</a:t>
            </a:r>
            <a:r>
              <a:rPr lang="ru-RU" sz="1800" b="1" dirty="0">
                <a:solidFill>
                  <a:srgbClr val="C00000"/>
                </a:solidFill>
              </a:rPr>
              <a:t>20</a:t>
            </a:r>
            <a:r>
              <a:rPr lang="ru-RU" sz="1800" b="1" dirty="0"/>
              <a:t>.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Апрель         Региональный этап             (отчёт)  01</a:t>
            </a:r>
            <a:r>
              <a:rPr lang="ru-RU" sz="1800" b="1" dirty="0"/>
              <a:t>-</a:t>
            </a:r>
            <a:r>
              <a:rPr lang="ru-RU" sz="1800" b="1" dirty="0">
                <a:solidFill>
                  <a:srgbClr val="C00000"/>
                </a:solidFill>
              </a:rPr>
              <a:t>11</a:t>
            </a:r>
            <a:r>
              <a:rPr lang="ru-RU" sz="1800" b="1" dirty="0"/>
              <a:t>.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Май              Всероссийский финал         (отчёт)  01</a:t>
            </a:r>
            <a:r>
              <a:rPr lang="ru-RU" sz="1800" b="1" dirty="0"/>
              <a:t>-</a:t>
            </a:r>
            <a:r>
              <a:rPr lang="ru-RU" sz="1800" b="1" dirty="0">
                <a:solidFill>
                  <a:srgbClr val="C00000"/>
                </a:solidFill>
              </a:rPr>
              <a:t>20</a:t>
            </a:r>
            <a:r>
              <a:rPr lang="ru-RU" sz="1800" b="1" dirty="0"/>
              <a:t>.</a:t>
            </a:r>
          </a:p>
          <a:p>
            <a:r>
              <a:rPr lang="ru-RU" sz="1800" b="1" dirty="0">
                <a:solidFill>
                  <a:schemeClr val="tx1"/>
                </a:solidFill>
              </a:rPr>
              <a:t>Июнь            Международный финал      </a:t>
            </a:r>
            <a:r>
              <a:rPr lang="ru-RU" sz="1800" b="1" dirty="0"/>
              <a:t>(отчёт)  </a:t>
            </a:r>
            <a:r>
              <a:rPr lang="ru-RU" sz="1800" b="1" dirty="0">
                <a:solidFill>
                  <a:schemeClr val="tx1"/>
                </a:solidFill>
              </a:rPr>
              <a:t>01</a:t>
            </a:r>
            <a:r>
              <a:rPr lang="ru-RU" sz="1800" b="1" dirty="0"/>
              <a:t>-</a:t>
            </a:r>
            <a:r>
              <a:rPr lang="ru-RU" sz="1800" b="1" dirty="0">
                <a:solidFill>
                  <a:srgbClr val="C00000"/>
                </a:solidFill>
              </a:rPr>
              <a:t>06</a:t>
            </a:r>
            <a:r>
              <a:rPr lang="ru-RU" sz="1800" b="1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6423" y="462313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621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1" y="830179"/>
            <a:ext cx="4412915" cy="721895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0070C0"/>
                </a:solidFill>
                <a:latin typeface="+mn-lt"/>
              </a:rPr>
              <a:t>Республика Бурятия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4501"/>
              </p:ext>
            </p:extLst>
          </p:nvPr>
        </p:nvGraphicFramePr>
        <p:xfrm>
          <a:off x="291230" y="2040037"/>
          <a:ext cx="7300697" cy="41870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9162">
                  <a:extLst>
                    <a:ext uri="{9D8B030D-6E8A-4147-A177-3AD203B41FA5}">
                      <a16:colId xmlns:a16="http://schemas.microsoft.com/office/drawing/2014/main" val="2994676637"/>
                    </a:ext>
                  </a:extLst>
                </a:gridCol>
                <a:gridCol w="638246">
                  <a:extLst>
                    <a:ext uri="{9D8B030D-6E8A-4147-A177-3AD203B41FA5}">
                      <a16:colId xmlns:a16="http://schemas.microsoft.com/office/drawing/2014/main" val="3218253123"/>
                    </a:ext>
                  </a:extLst>
                </a:gridCol>
                <a:gridCol w="678883">
                  <a:extLst>
                    <a:ext uri="{9D8B030D-6E8A-4147-A177-3AD203B41FA5}">
                      <a16:colId xmlns:a16="http://schemas.microsoft.com/office/drawing/2014/main" val="45024174"/>
                    </a:ext>
                  </a:extLst>
                </a:gridCol>
                <a:gridCol w="870818">
                  <a:extLst>
                    <a:ext uri="{9D8B030D-6E8A-4147-A177-3AD203B41FA5}">
                      <a16:colId xmlns:a16="http://schemas.microsoft.com/office/drawing/2014/main" val="840785818"/>
                    </a:ext>
                  </a:extLst>
                </a:gridCol>
                <a:gridCol w="951824">
                  <a:extLst>
                    <a:ext uri="{9D8B030D-6E8A-4147-A177-3AD203B41FA5}">
                      <a16:colId xmlns:a16="http://schemas.microsoft.com/office/drawing/2014/main" val="1041876420"/>
                    </a:ext>
                  </a:extLst>
                </a:gridCol>
                <a:gridCol w="880733">
                  <a:extLst>
                    <a:ext uri="{9D8B030D-6E8A-4147-A177-3AD203B41FA5}">
                      <a16:colId xmlns:a16="http://schemas.microsoft.com/office/drawing/2014/main" val="2647524417"/>
                    </a:ext>
                  </a:extLst>
                </a:gridCol>
                <a:gridCol w="828221">
                  <a:extLst>
                    <a:ext uri="{9D8B030D-6E8A-4147-A177-3AD203B41FA5}">
                      <a16:colId xmlns:a16="http://schemas.microsoft.com/office/drawing/2014/main" val="1648219650"/>
                    </a:ext>
                  </a:extLst>
                </a:gridCol>
                <a:gridCol w="761740">
                  <a:extLst>
                    <a:ext uri="{9D8B030D-6E8A-4147-A177-3AD203B41FA5}">
                      <a16:colId xmlns:a16="http://schemas.microsoft.com/office/drawing/2014/main" val="1830314769"/>
                    </a:ext>
                  </a:extLst>
                </a:gridCol>
                <a:gridCol w="891070">
                  <a:extLst>
                    <a:ext uri="{9D8B030D-6E8A-4147-A177-3AD203B41FA5}">
                      <a16:colId xmlns:a16="http://schemas.microsoft.com/office/drawing/2014/main" val="3491459031"/>
                    </a:ext>
                  </a:extLst>
                </a:gridCol>
              </a:tblGrid>
              <a:tr h="11002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год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Охват СОШ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Кол-во классных часов «ЖК»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Охват детей в классных часах «ЖК»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Охват детей в школьном этапе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Охват детей в </a:t>
                      </a:r>
                      <a:r>
                        <a:rPr lang="ru-RU" sz="1200" dirty="0" err="1">
                          <a:solidFill>
                            <a:schemeClr val="bg1"/>
                          </a:solidFill>
                          <a:effectLst/>
                        </a:rPr>
                        <a:t>муници-пальном</a:t>
                      </a: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 этапе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Охват детей в региональном этапе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Охват детей во всероссийском этапе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Выход в Супер-финал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МДЦ «Артек»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6094024"/>
                  </a:ext>
                </a:extLst>
              </a:tr>
              <a:tr h="350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2012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400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3 011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1 168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66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778029913"/>
                  </a:ext>
                </a:extLst>
              </a:tr>
              <a:tr h="350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2013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345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3 314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962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69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58196169"/>
                  </a:ext>
                </a:extLst>
              </a:tr>
              <a:tr h="350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2014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250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3 114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750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71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4267188174"/>
                  </a:ext>
                </a:extLst>
              </a:tr>
              <a:tr h="350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2015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273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3 195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817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82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3400947669"/>
                  </a:ext>
                </a:extLst>
              </a:tr>
              <a:tr h="350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2016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276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3 295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836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81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2178289713"/>
                  </a:ext>
                </a:extLst>
              </a:tr>
              <a:tr h="350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2017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255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3 230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748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77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2928945172"/>
                  </a:ext>
                </a:extLst>
              </a:tr>
              <a:tr h="350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2018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365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1 770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38 015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3 237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778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78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963270718"/>
                  </a:ext>
                </a:extLst>
              </a:tr>
              <a:tr h="35084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2019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311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456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9 017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3 894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768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tx1"/>
                          </a:solidFill>
                          <a:effectLst/>
                        </a:rPr>
                        <a:t>72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869462491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818" y="633293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4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6604" y="457200"/>
            <a:ext cx="3545058" cy="1395663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0070C0"/>
                </a:solidFill>
              </a:rPr>
              <a:t>Сетевое 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взаимодействие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по вертикали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endParaRPr lang="ru-RU" sz="3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4241" y="2093495"/>
            <a:ext cx="6268454" cy="4511841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Министерство просвещения Российской Федерации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Министерство образования и науки Республики Бурятия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Республиканские Государственные учреждения дополнительного образования (РКШИ, РМШИ)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Муниципалитеты- 25</a:t>
            </a:r>
          </a:p>
          <a:p>
            <a:r>
              <a:rPr lang="ru-RU" sz="2000" dirty="0">
                <a:solidFill>
                  <a:schemeClr val="tx1"/>
                </a:solidFill>
              </a:rPr>
              <a:t>ЦДО - </a:t>
            </a:r>
            <a:r>
              <a:rPr lang="ru-RU" sz="2000" dirty="0" smtClean="0">
                <a:solidFill>
                  <a:schemeClr val="tx1"/>
                </a:solidFill>
              </a:rPr>
              <a:t>18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ДДТ </a:t>
            </a:r>
            <a:r>
              <a:rPr lang="ru-RU" sz="2000" dirty="0">
                <a:solidFill>
                  <a:schemeClr val="tx1"/>
                </a:solidFill>
              </a:rPr>
              <a:t>(ДТ, ГДДЮТ) – 15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СОШ </a:t>
            </a:r>
            <a:r>
              <a:rPr lang="ru-RU" sz="2000" dirty="0">
                <a:solidFill>
                  <a:schemeClr val="tx1"/>
                </a:solidFill>
              </a:rPr>
              <a:t>– 311 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1806" y="609600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49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361660"/>
            <a:ext cx="4672264" cy="937752"/>
          </a:xfrm>
        </p:spPr>
        <p:txBody>
          <a:bodyPr>
            <a:normAutofit fontScale="90000"/>
          </a:bodyPr>
          <a:lstStyle/>
          <a:p>
            <a:r>
              <a:rPr lang="ru-RU" sz="3000" b="1" dirty="0" smtClean="0">
                <a:solidFill>
                  <a:srgbClr val="0070C0"/>
                </a:solidFill>
              </a:rPr>
              <a:t>Рейтинг школьного этапа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по охвату детей РБ</a:t>
            </a:r>
            <a:endParaRPr lang="ru-RU" sz="30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4536" y="361659"/>
            <a:ext cx="1950889" cy="1115665"/>
          </a:xfrm>
          <a:prstGeom prst="rect">
            <a:avLst/>
          </a:prstGeom>
        </p:spPr>
      </p:pic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7411311"/>
              </p:ext>
            </p:extLst>
          </p:nvPr>
        </p:nvGraphicFramePr>
        <p:xfrm>
          <a:off x="481264" y="1564102"/>
          <a:ext cx="7194883" cy="4929202"/>
        </p:xfrm>
        <a:graphic>
          <a:graphicData uri="http://schemas.openxmlformats.org/drawingml/2006/table">
            <a:tbl>
              <a:tblPr/>
              <a:tblGrid>
                <a:gridCol w="337787">
                  <a:extLst>
                    <a:ext uri="{9D8B030D-6E8A-4147-A177-3AD203B41FA5}">
                      <a16:colId xmlns:a16="http://schemas.microsoft.com/office/drawing/2014/main" val="3962486114"/>
                    </a:ext>
                  </a:extLst>
                </a:gridCol>
                <a:gridCol w="1508787">
                  <a:extLst>
                    <a:ext uri="{9D8B030D-6E8A-4147-A177-3AD203B41FA5}">
                      <a16:colId xmlns:a16="http://schemas.microsoft.com/office/drawing/2014/main" val="833874463"/>
                    </a:ext>
                  </a:extLst>
                </a:gridCol>
                <a:gridCol w="1452488">
                  <a:extLst>
                    <a:ext uri="{9D8B030D-6E8A-4147-A177-3AD203B41FA5}">
                      <a16:colId xmlns:a16="http://schemas.microsoft.com/office/drawing/2014/main" val="2198696758"/>
                    </a:ext>
                  </a:extLst>
                </a:gridCol>
                <a:gridCol w="1261075">
                  <a:extLst>
                    <a:ext uri="{9D8B030D-6E8A-4147-A177-3AD203B41FA5}">
                      <a16:colId xmlns:a16="http://schemas.microsoft.com/office/drawing/2014/main" val="464510416"/>
                    </a:ext>
                  </a:extLst>
                </a:gridCol>
                <a:gridCol w="1407450">
                  <a:extLst>
                    <a:ext uri="{9D8B030D-6E8A-4147-A177-3AD203B41FA5}">
                      <a16:colId xmlns:a16="http://schemas.microsoft.com/office/drawing/2014/main" val="1856138612"/>
                    </a:ext>
                  </a:extLst>
                </a:gridCol>
                <a:gridCol w="1227296">
                  <a:extLst>
                    <a:ext uri="{9D8B030D-6E8A-4147-A177-3AD203B41FA5}">
                      <a16:colId xmlns:a16="http://schemas.microsoft.com/office/drawing/2014/main" val="2260798559"/>
                    </a:ext>
                  </a:extLst>
                </a:gridCol>
              </a:tblGrid>
              <a:tr h="372329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№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Муниципалитеты 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Cambria" panose="02040503050406030204" pitchFamily="18" charset="0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РБ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охват детей в </a:t>
                      </a:r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Район</a:t>
                      </a:r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. </a:t>
                      </a:r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 этапе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охват на </a:t>
                      </a:r>
                      <a:endParaRPr lang="ru-RU" sz="1200" b="1" i="0" u="none" strike="noStrike" dirty="0" smtClean="0">
                        <a:solidFill>
                          <a:schemeClr val="bg1"/>
                        </a:solidFill>
                        <a:effectLst/>
                        <a:latin typeface="Cambria" panose="02040503050406030204" pitchFamily="18" charset="0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Регион</a:t>
                      </a:r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. </a:t>
                      </a:r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этапе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участие во </a:t>
                      </a:r>
                      <a:r>
                        <a:rPr lang="ru-RU" sz="1200" b="1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Всерос</a:t>
                      </a:r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. Финале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охват детей в </a:t>
                      </a:r>
                      <a:r>
                        <a:rPr lang="ru-RU" sz="12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шк</a:t>
                      </a:r>
                      <a:r>
                        <a:rPr lang="ru-RU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. </a:t>
                      </a:r>
                      <a:r>
                        <a:rPr lang="ru-RU" sz="12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Cambria" panose="02040503050406030204" pitchFamily="18" charset="0"/>
                        </a:rPr>
                        <a:t>Этапе  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54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4309480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Заиграевский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50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510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1530359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г Улан-Удэ (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Октябр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.)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48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401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98102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Джидинский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36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310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4225912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4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Еравнинский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216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0273472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5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Кижингинский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39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213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2981549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6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Селенгинский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48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202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8937221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г Улан-Удэ (Совет.)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29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202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1444977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8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Закаменский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36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193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5362664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9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Мухоршибирский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56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189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8362251"/>
                  </a:ext>
                </a:extLst>
              </a:tr>
              <a:tr h="194626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10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г Улан-Удэ (Ж/д)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effectLst/>
                          <a:latin typeface="Cambria" panose="02040503050406030204" pitchFamily="18" charset="0"/>
                        </a:rPr>
                        <a:t>164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490920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Тункинский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effectLst/>
                          <a:latin typeface="Cambria" panose="02040503050406030204" pitchFamily="18" charset="0"/>
                        </a:rPr>
                        <a:t>51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162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4872189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12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Курумканский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36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157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297062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Баргузинский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30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144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9422222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14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Хоринский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136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8884854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15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Иволгинский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24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117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203285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16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Кабанский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22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105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027766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Северо-Байкальский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28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81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426968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18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Кяхтинский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77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2668053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19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Прибайкальский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77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501889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20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Бичурский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35</a:t>
                      </a:r>
                    </a:p>
                  </a:txBody>
                  <a:tcPr marL="6774" marR="6774" marT="6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58</a:t>
                      </a:r>
                    </a:p>
                  </a:txBody>
                  <a:tcPr marL="6774" marR="6774" marT="67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1062274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ГО Северобайкальск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14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57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1898710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22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Окинский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20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49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205023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Тарбагатайский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22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45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0410365"/>
                  </a:ext>
                </a:extLst>
              </a:tr>
              <a:tr h="1861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24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Баунтовский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 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11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3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 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</a:rPr>
                        <a:t>29</a:t>
                      </a:r>
                    </a:p>
                  </a:txBody>
                  <a:tcPr marL="6774" marR="6774" marT="677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5791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508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7831" y="128338"/>
            <a:ext cx="8325853" cy="1327484"/>
          </a:xfrm>
        </p:spPr>
        <p:txBody>
          <a:bodyPr>
            <a:noAutofit/>
          </a:bodyPr>
          <a:lstStyle/>
          <a:p>
            <a:pPr fontAlgn="t"/>
            <a:r>
              <a:rPr lang="ru-RU" sz="2400" b="1" dirty="0">
                <a:solidFill>
                  <a:srgbClr val="0070C0"/>
                </a:solidFill>
              </a:rPr>
              <a:t>Участие детей во Всероссийском </a:t>
            </a:r>
            <a:r>
              <a:rPr lang="en-US" sz="2400" b="1" dirty="0" smtClean="0">
                <a:solidFill>
                  <a:srgbClr val="0070C0"/>
                </a:solidFill>
              </a:rPr>
              <a:t/>
            </a:r>
            <a:br>
              <a:rPr lang="en-US" sz="2400" b="1" dirty="0" smtClean="0">
                <a:solidFill>
                  <a:srgbClr val="0070C0"/>
                </a:solidFill>
              </a:rPr>
            </a:br>
            <a:r>
              <a:rPr lang="ru-RU" sz="2400" b="1" dirty="0" smtClean="0">
                <a:solidFill>
                  <a:srgbClr val="0070C0"/>
                </a:solidFill>
              </a:rPr>
              <a:t>финале из </a:t>
            </a:r>
            <a:r>
              <a:rPr lang="ru-RU" sz="2400" b="1" dirty="0">
                <a:solidFill>
                  <a:srgbClr val="0070C0"/>
                </a:solidFill>
              </a:rPr>
              <a:t>районов РБ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2978327"/>
              </p:ext>
            </p:extLst>
          </p:nvPr>
        </p:nvGraphicFramePr>
        <p:xfrm>
          <a:off x="469233" y="1008630"/>
          <a:ext cx="7964903" cy="56229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9590">
                  <a:extLst>
                    <a:ext uri="{9D8B030D-6E8A-4147-A177-3AD203B41FA5}">
                      <a16:colId xmlns:a16="http://schemas.microsoft.com/office/drawing/2014/main" val="3916238316"/>
                    </a:ext>
                  </a:extLst>
                </a:gridCol>
                <a:gridCol w="2561400">
                  <a:extLst>
                    <a:ext uri="{9D8B030D-6E8A-4147-A177-3AD203B41FA5}">
                      <a16:colId xmlns:a16="http://schemas.microsoft.com/office/drawing/2014/main" val="494886925"/>
                    </a:ext>
                  </a:extLst>
                </a:gridCol>
                <a:gridCol w="4233913">
                  <a:extLst>
                    <a:ext uri="{9D8B030D-6E8A-4147-A177-3AD203B41FA5}">
                      <a16:colId xmlns:a16="http://schemas.microsoft.com/office/drawing/2014/main" val="3820328135"/>
                    </a:ext>
                  </a:extLst>
                </a:gridCol>
              </a:tblGrid>
              <a:tr h="4712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</a:t>
                      </a: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проведения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Муниципальное 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Учреждение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1491053"/>
                  </a:ext>
                </a:extLst>
              </a:tr>
              <a:tr h="203605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Кижингинский</a:t>
                      </a: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МОУ «</a:t>
                      </a:r>
                      <a:r>
                        <a:rPr lang="ru-RU" sz="13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Кижингинская</a:t>
                      </a: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им. </a:t>
                      </a:r>
                      <a:r>
                        <a:rPr lang="ru-RU" sz="13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Хоца</a:t>
                      </a: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Намсараева</a:t>
                      </a: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0251593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Республиканское учреждение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ГОУ РЦПМСС  </a:t>
                      </a: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Мухоршибирского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района.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1532176182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Улан-Удэ.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«Бурятская гимназия № 29»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2096885629"/>
                  </a:ext>
                </a:extLst>
              </a:tr>
              <a:tr h="203605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 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г. Улан-Удэ</a:t>
                      </a:r>
                    </a:p>
                  </a:txBody>
                  <a:tcPr marL="46901" marR="46901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МАОУ «СОШ № 7»</a:t>
                      </a:r>
                    </a:p>
                  </a:txBody>
                  <a:tcPr marL="46901" marR="46901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42295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Улан-Удэ;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ДОД «ГДДЮТ»</a:t>
                      </a:r>
                      <a:endParaRPr lang="ru-RU" sz="13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982127778"/>
                  </a:ext>
                </a:extLst>
              </a:tr>
              <a:tr h="24386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Закаменский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ДОД «ЦДО»,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2567144527"/>
                  </a:ext>
                </a:extLst>
              </a:tr>
              <a:tr h="203605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</a:t>
                      </a: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Улан-Удэ</a:t>
                      </a:r>
                      <a:r>
                        <a:rPr lang="en-US" sz="13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Октябрьский)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ДОД «ГДДЮТ»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4552358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Еравнинский район</a:t>
                      </a:r>
                      <a:endParaRPr lang="ru-RU" sz="13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«</a:t>
                      </a: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Усть-Эгитуйская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2014792880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Улан-Удэ </a:t>
                      </a:r>
                      <a:endParaRPr lang="ru-RU" sz="13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«СОШ №7»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2093306515"/>
                  </a:ext>
                </a:extLst>
              </a:tr>
              <a:tr h="203605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 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</a:t>
                      </a: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Улан-Удэ (Октябрьский)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«СОШ №49»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290431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Кяхтинский район</a:t>
                      </a:r>
                      <a:endParaRPr lang="ru-RU" sz="13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«</a:t>
                      </a: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Кяхтинская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№4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4092186875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Закаменский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«Михайловская СОШ им. В.С. Поповой»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3416530760"/>
                  </a:ext>
                </a:extLst>
              </a:tr>
              <a:tr h="203605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Улан-Удэ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«СОШ №1»</a:t>
                      </a:r>
                      <a:endParaRPr lang="ru-RU" sz="13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1106758417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Курумканский район</a:t>
                      </a:r>
                      <a:endParaRPr lang="ru-RU" sz="13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«Майская СОШ»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2674721519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Улан-Удэ </a:t>
                      </a:r>
                      <a:endParaRPr lang="ru-RU" sz="13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ГБОУ «РМШИ»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124597477"/>
                  </a:ext>
                </a:extLst>
              </a:tr>
              <a:tr h="203605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Еравнинский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«Сосново-</a:t>
                      </a: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Озёрская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№ 2»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2621304335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Улан-Удэ </a:t>
                      </a:r>
                      <a:endParaRPr lang="ru-RU" sz="13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«СОШ № 37»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2267476869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Заиграевский район</a:t>
                      </a:r>
                      <a:endParaRPr lang="ru-RU" sz="13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«</a:t>
                      </a: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Новобрянская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СОШ»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1959787687"/>
                  </a:ext>
                </a:extLst>
              </a:tr>
              <a:tr h="203605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</a:t>
                      </a:r>
                      <a:r>
                        <a:rPr lang="ru-RU" sz="1600" b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EE8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Улан-Удэ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</a:t>
                      </a:r>
                      <a:r>
                        <a:rPr lang="en-US" sz="13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3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СОШ 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№25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215627707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EE8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Кижингинский</a:t>
                      </a: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район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 ДО "</a:t>
                      </a:r>
                      <a:r>
                        <a:rPr lang="ru-RU" sz="13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Кижингинский</a:t>
                      </a: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ЦДТ"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8520013"/>
                  </a:ext>
                </a:extLst>
              </a:tr>
              <a:tr h="203605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EE8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Еравнинский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"Сосново-</a:t>
                      </a:r>
                      <a:r>
                        <a:rPr lang="ru-RU" sz="13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Озёрская</a:t>
                      </a:r>
                      <a:r>
                        <a:rPr lang="ru-RU" sz="13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№2"</a:t>
                      </a:r>
                      <a:endParaRPr lang="ru-RU" sz="13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1867085654"/>
                  </a:ext>
                </a:extLst>
              </a:tr>
              <a:tr h="203605">
                <a:tc row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</a:t>
                      </a:r>
                      <a:r>
                        <a:rPr lang="ru-RU" sz="13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Улан-Удэ (Октябрьский)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"СОШ №35"</a:t>
                      </a:r>
                      <a:endParaRPr lang="ru-RU" sz="13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5454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7106542"/>
                  </a:ext>
                </a:extLst>
              </a:tr>
              <a:tr h="219282"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Кабанский район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МАОУ "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Кабанская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СОШ»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3674338213"/>
                  </a:ext>
                </a:extLst>
              </a:tr>
              <a:tr h="219282">
                <a:tc vMerge="1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Заиграевский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район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МБОУ «</a:t>
                      </a:r>
                      <a:r>
                        <a:rPr lang="ru-RU" sz="1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Онохойская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СОШ №1»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01" marR="46901" marT="0" marB="0"/>
                </a:tc>
                <a:extLst>
                  <a:ext uri="{0D108BD9-81ED-4DB2-BD59-A6C34878D82A}">
                    <a16:rowId xmlns:a16="http://schemas.microsoft.com/office/drawing/2014/main" val="3730719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162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332" y="517358"/>
            <a:ext cx="3502855" cy="1395663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0070C0"/>
                </a:solidFill>
              </a:rPr>
              <a:t>Сетевое 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взаимодействие по горизонтали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endParaRPr lang="ru-RU" sz="3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0179" y="2141621"/>
            <a:ext cx="6470953" cy="4271211"/>
          </a:xfrm>
        </p:spPr>
        <p:txBody>
          <a:bodyPr>
            <a:normAutofit/>
          </a:bodyPr>
          <a:lstStyle/>
          <a:p>
            <a:pPr algn="just"/>
            <a:r>
              <a:rPr lang="ru-RU" sz="1900" dirty="0">
                <a:solidFill>
                  <a:schemeClr val="tx1"/>
                </a:solidFill>
              </a:rPr>
              <a:t>ФГБОУ ВО </a:t>
            </a:r>
            <a:r>
              <a:rPr lang="ru-RU" sz="1900" dirty="0" smtClean="0">
                <a:solidFill>
                  <a:schemeClr val="tx1"/>
                </a:solidFill>
              </a:rPr>
              <a:t>«Восточно-Сибирский </a:t>
            </a:r>
            <a:r>
              <a:rPr lang="ru-RU" sz="1900" dirty="0">
                <a:solidFill>
                  <a:schemeClr val="tx1"/>
                </a:solidFill>
              </a:rPr>
              <a:t>государственный институт </a:t>
            </a:r>
            <a:r>
              <a:rPr lang="ru-RU" sz="1900" dirty="0" smtClean="0">
                <a:solidFill>
                  <a:schemeClr val="tx1"/>
                </a:solidFill>
              </a:rPr>
              <a:t>культуры», </a:t>
            </a:r>
            <a:r>
              <a:rPr lang="ru-RU" sz="1900" dirty="0">
                <a:solidFill>
                  <a:schemeClr val="tx1"/>
                </a:solidFill>
              </a:rPr>
              <a:t>кафедры «Театрального искусства и сценической речи» , «Режиссура эстрады и театрализованных представлений</a:t>
            </a:r>
            <a:r>
              <a:rPr lang="ru-RU" sz="1900" dirty="0" smtClean="0">
                <a:solidFill>
                  <a:schemeClr val="tx1"/>
                </a:solidFill>
              </a:rPr>
              <a:t>» </a:t>
            </a:r>
          </a:p>
          <a:p>
            <a:pPr algn="just"/>
            <a:r>
              <a:rPr lang="ru-RU" sz="1900" dirty="0">
                <a:solidFill>
                  <a:schemeClr val="tx1"/>
                </a:solidFill>
              </a:rPr>
              <a:t> </a:t>
            </a:r>
            <a:r>
              <a:rPr lang="ru-RU" sz="1900" dirty="0" smtClean="0">
                <a:solidFill>
                  <a:schemeClr val="tx1"/>
                </a:solidFill>
              </a:rPr>
              <a:t>Государственный Бурятский академический театр </a:t>
            </a:r>
            <a:r>
              <a:rPr lang="ru-RU" sz="1900" dirty="0">
                <a:solidFill>
                  <a:schemeClr val="tx1"/>
                </a:solidFill>
              </a:rPr>
              <a:t>драмы имени </a:t>
            </a:r>
            <a:r>
              <a:rPr lang="ru-RU" sz="1900" dirty="0" err="1">
                <a:solidFill>
                  <a:schemeClr val="tx1"/>
                </a:solidFill>
              </a:rPr>
              <a:t>Хоца</a:t>
            </a:r>
            <a:r>
              <a:rPr lang="ru-RU" sz="1900" dirty="0">
                <a:solidFill>
                  <a:schemeClr val="tx1"/>
                </a:solidFill>
              </a:rPr>
              <a:t> </a:t>
            </a:r>
            <a:r>
              <a:rPr lang="ru-RU" sz="1900" dirty="0" err="1" smtClean="0">
                <a:solidFill>
                  <a:schemeClr val="tx1"/>
                </a:solidFill>
              </a:rPr>
              <a:t>Намсараева</a:t>
            </a:r>
            <a:endParaRPr lang="ru-RU" sz="1900" dirty="0" smtClean="0">
              <a:solidFill>
                <a:schemeClr val="tx1"/>
              </a:solidFill>
            </a:endParaRPr>
          </a:p>
          <a:p>
            <a:pPr algn="just"/>
            <a:r>
              <a:rPr lang="ru-RU" sz="1900" dirty="0" smtClean="0">
                <a:solidFill>
                  <a:schemeClr val="tx1"/>
                </a:solidFill>
              </a:rPr>
              <a:t>Государственный Русский драматический театр </a:t>
            </a:r>
            <a:r>
              <a:rPr lang="ru-RU" sz="1900" dirty="0">
                <a:solidFill>
                  <a:schemeClr val="tx1"/>
                </a:solidFill>
              </a:rPr>
              <a:t>им. </a:t>
            </a:r>
            <a:r>
              <a:rPr lang="ru-RU" sz="1900" dirty="0" smtClean="0">
                <a:solidFill>
                  <a:schemeClr val="tx1"/>
                </a:solidFill>
              </a:rPr>
              <a:t>Николая Бестужева</a:t>
            </a:r>
          </a:p>
          <a:p>
            <a:pPr algn="just"/>
            <a:r>
              <a:rPr lang="ru-RU" sz="1900" dirty="0" smtClean="0">
                <a:solidFill>
                  <a:schemeClr val="tx1"/>
                </a:solidFill>
              </a:rPr>
              <a:t>Бурятский республиканский театр </a:t>
            </a:r>
            <a:r>
              <a:rPr lang="ru-RU" sz="1900" dirty="0">
                <a:solidFill>
                  <a:schemeClr val="tx1"/>
                </a:solidFill>
              </a:rPr>
              <a:t>кукол «</a:t>
            </a:r>
            <a:r>
              <a:rPr lang="ru-RU" sz="1900" dirty="0" err="1">
                <a:solidFill>
                  <a:schemeClr val="tx1"/>
                </a:solidFill>
              </a:rPr>
              <a:t>Ульгэр</a:t>
            </a:r>
            <a:r>
              <a:rPr lang="ru-RU" sz="1900" dirty="0" smtClean="0">
                <a:solidFill>
                  <a:schemeClr val="tx1"/>
                </a:solidFill>
              </a:rPr>
              <a:t>»</a:t>
            </a:r>
          </a:p>
          <a:p>
            <a:pPr algn="just"/>
            <a:r>
              <a:rPr lang="ru-RU" sz="1900" dirty="0" smtClean="0">
                <a:solidFill>
                  <a:schemeClr val="tx1"/>
                </a:solidFill>
              </a:rPr>
              <a:t>Союз писателей, сотрудники </a:t>
            </a:r>
            <a:r>
              <a:rPr lang="ru-RU" sz="1900" dirty="0">
                <a:solidFill>
                  <a:schemeClr val="tx1"/>
                </a:solidFill>
              </a:rPr>
              <a:t>Института </a:t>
            </a:r>
            <a:r>
              <a:rPr lang="ru-RU" sz="1900" dirty="0" smtClean="0">
                <a:solidFill>
                  <a:schemeClr val="tx1"/>
                </a:solidFill>
              </a:rPr>
              <a:t>Монголо-ведения</a:t>
            </a:r>
            <a:r>
              <a:rPr lang="ru-RU" sz="1900" dirty="0">
                <a:solidFill>
                  <a:schemeClr val="tx1"/>
                </a:solidFill>
              </a:rPr>
              <a:t>, </a:t>
            </a:r>
            <a:r>
              <a:rPr lang="ru-RU" sz="1900" dirty="0" err="1">
                <a:solidFill>
                  <a:schemeClr val="tx1"/>
                </a:solidFill>
              </a:rPr>
              <a:t>буддологии</a:t>
            </a:r>
            <a:r>
              <a:rPr lang="ru-RU" sz="1900" dirty="0">
                <a:solidFill>
                  <a:schemeClr val="tx1"/>
                </a:solidFill>
              </a:rPr>
              <a:t>, </a:t>
            </a:r>
            <a:r>
              <a:rPr lang="ru-RU" sz="1900" dirty="0" err="1">
                <a:solidFill>
                  <a:schemeClr val="tx1"/>
                </a:solidFill>
              </a:rPr>
              <a:t>тибетологии</a:t>
            </a:r>
            <a:r>
              <a:rPr lang="ru-RU" sz="1900" dirty="0">
                <a:solidFill>
                  <a:schemeClr val="tx1"/>
                </a:solidFill>
              </a:rPr>
              <a:t>, Сибирского отделения РАН  </a:t>
            </a:r>
            <a:endParaRPr lang="ru-RU" sz="1900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1806" y="609600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68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4443664" cy="1115300"/>
          </a:xfrm>
        </p:spPr>
        <p:txBody>
          <a:bodyPr>
            <a:norm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Состав </a:t>
            </a:r>
            <a:r>
              <a:rPr lang="ru-RU" sz="3000" b="1" dirty="0" smtClean="0">
                <a:solidFill>
                  <a:srgbClr val="0070C0"/>
                </a:solidFill>
              </a:rPr>
              <a:t>жюри конкурса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«Живая классика»</a:t>
            </a:r>
            <a:endParaRPr lang="ru-RU" sz="3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6" t="-179" r="1951" b="13695"/>
          <a:stretch/>
        </p:blipFill>
        <p:spPr>
          <a:xfrm>
            <a:off x="609599" y="1930399"/>
            <a:ext cx="6975166" cy="4398211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2692" y="609235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747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685800"/>
            <a:ext cx="4828231" cy="1528011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Супер-финалист 2012 г. </a:t>
            </a:r>
            <a:br>
              <a:rPr lang="ru-RU" sz="3000" b="1" dirty="0">
                <a:solidFill>
                  <a:srgbClr val="0070C0"/>
                </a:solidFill>
              </a:rPr>
            </a:br>
            <a:r>
              <a:rPr lang="ru-RU" sz="3000" b="1" dirty="0">
                <a:solidFill>
                  <a:srgbClr val="0070C0"/>
                </a:solidFill>
              </a:rPr>
              <a:t>г</a:t>
            </a:r>
            <a:r>
              <a:rPr lang="ru-RU" sz="3000" b="1" dirty="0" smtClean="0">
                <a:solidFill>
                  <a:srgbClr val="0070C0"/>
                </a:solidFill>
              </a:rPr>
              <a:t>. Москва</a:t>
            </a:r>
            <a:r>
              <a:rPr lang="ru-RU" sz="3000" b="1" dirty="0">
                <a:solidFill>
                  <a:srgbClr val="0070C0"/>
                </a:solidFill>
              </a:rPr>
              <a:t>, </a:t>
            </a:r>
            <a:r>
              <a:rPr lang="ru-RU" sz="3000" b="1" dirty="0" smtClean="0">
                <a:solidFill>
                  <a:srgbClr val="0070C0"/>
                </a:solidFill>
              </a:rPr>
              <a:t/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МДЦ «</a:t>
            </a:r>
            <a:r>
              <a:rPr lang="ru-RU" sz="3000" b="1" dirty="0">
                <a:solidFill>
                  <a:srgbClr val="0070C0"/>
                </a:solidFill>
              </a:rPr>
              <a:t>Орленок»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1886" y="2658846"/>
            <a:ext cx="3998798" cy="3332879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2012 год</a:t>
            </a:r>
            <a:r>
              <a:rPr lang="ru-RU" dirty="0">
                <a:solidFill>
                  <a:schemeClr val="tx1"/>
                </a:solidFill>
              </a:rPr>
              <a:t>: </a:t>
            </a:r>
            <a:r>
              <a:rPr lang="ru-RU" b="1" dirty="0" err="1">
                <a:solidFill>
                  <a:schemeClr val="tx1"/>
                </a:solidFill>
              </a:rPr>
              <a:t>Шойнжонов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Бато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– ученик МБОУ «</a:t>
            </a:r>
            <a:r>
              <a:rPr lang="ru-RU" dirty="0" err="1">
                <a:solidFill>
                  <a:schemeClr val="tx1"/>
                </a:solidFill>
              </a:rPr>
              <a:t>Кижингинской</a:t>
            </a:r>
            <a:r>
              <a:rPr lang="ru-RU" dirty="0">
                <a:solidFill>
                  <a:schemeClr val="tx1"/>
                </a:solidFill>
              </a:rPr>
              <a:t> СОШ им. </a:t>
            </a:r>
            <a:r>
              <a:rPr lang="ru-RU" dirty="0" err="1">
                <a:solidFill>
                  <a:schemeClr val="tx1"/>
                </a:solidFill>
              </a:rPr>
              <a:t>Хоца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Намсараева</a:t>
            </a:r>
            <a:r>
              <a:rPr lang="ru-RU" dirty="0">
                <a:solidFill>
                  <a:schemeClr val="tx1"/>
                </a:solidFill>
              </a:rPr>
              <a:t>».</a:t>
            </a: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В 2016 году </a:t>
            </a:r>
            <a:r>
              <a:rPr lang="ru-RU" dirty="0">
                <a:solidFill>
                  <a:schemeClr val="tx1"/>
                </a:solidFill>
              </a:rPr>
              <a:t>поступил в ФБГОУ ВО «Театральный институт им. Бориса Щукина при Гос. академическом театре имени Евгения Вахтангова». Ныне учится на последнем курсе</a:t>
            </a:r>
            <a:r>
              <a:rPr lang="ru-RU" dirty="0" smtClean="0">
                <a:solidFill>
                  <a:schemeClr val="tx1"/>
                </a:solidFill>
              </a:rPr>
              <a:t>. Снялся в кино «Серебряные коньки» в г. Санкт-Петербурге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1" t="15132" r="13297" b="11672"/>
          <a:stretch/>
        </p:blipFill>
        <p:spPr>
          <a:xfrm>
            <a:off x="448568" y="2928052"/>
            <a:ext cx="3433319" cy="249066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2007" y="774864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08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637674"/>
            <a:ext cx="4978401" cy="1600571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Супер-финалист 2014 г. </a:t>
            </a:r>
            <a:br>
              <a:rPr lang="ru-RU" sz="3000" b="1" dirty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г. Санкт-Петербург, 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МДЦ «Орлёнок»</a:t>
            </a:r>
            <a:endParaRPr lang="ru-RU" sz="3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3671" y="2574388"/>
            <a:ext cx="3995423" cy="3608438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2014 год</a:t>
            </a:r>
            <a:r>
              <a:rPr lang="ru-RU" dirty="0">
                <a:solidFill>
                  <a:schemeClr val="tx1"/>
                </a:solidFill>
              </a:rPr>
              <a:t>: </a:t>
            </a:r>
            <a:r>
              <a:rPr lang="ru-RU" b="1" dirty="0" err="1">
                <a:solidFill>
                  <a:schemeClr val="tx1"/>
                </a:solidFill>
              </a:rPr>
              <a:t>Унагаева</a:t>
            </a:r>
            <a:r>
              <a:rPr lang="ru-RU" b="1" dirty="0">
                <a:solidFill>
                  <a:schemeClr val="tx1"/>
                </a:solidFill>
              </a:rPr>
              <a:t> Ирина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smtClean="0">
                <a:solidFill>
                  <a:schemeClr val="tx1"/>
                </a:solidFill>
              </a:rPr>
              <a:t>ученица 7 класса МАУ </a:t>
            </a:r>
            <a:r>
              <a:rPr lang="ru-RU" dirty="0">
                <a:solidFill>
                  <a:schemeClr val="tx1"/>
                </a:solidFill>
              </a:rPr>
              <a:t>«СОШ №25» г. </a:t>
            </a:r>
            <a:r>
              <a:rPr lang="ru-RU" dirty="0" smtClean="0">
                <a:solidFill>
                  <a:schemeClr val="tx1"/>
                </a:solidFill>
              </a:rPr>
              <a:t>Улан-Удэ. </a:t>
            </a:r>
            <a:r>
              <a:rPr lang="ru-RU" dirty="0">
                <a:solidFill>
                  <a:schemeClr val="tx1"/>
                </a:solidFill>
              </a:rPr>
              <a:t>В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МДЦ «Орлёнок» </a:t>
            </a:r>
            <a:r>
              <a:rPr lang="ru-RU" dirty="0" smtClean="0">
                <a:solidFill>
                  <a:schemeClr val="tx1"/>
                </a:solidFill>
              </a:rPr>
              <a:t>играла в спектакле главную роль </a:t>
            </a:r>
            <a:r>
              <a:rPr lang="ru-RU" dirty="0">
                <a:solidFill>
                  <a:schemeClr val="tx1"/>
                </a:solidFill>
              </a:rPr>
              <a:t>Мэри </a:t>
            </a:r>
            <a:r>
              <a:rPr lang="ru-RU" dirty="0" smtClean="0">
                <a:solidFill>
                  <a:schemeClr val="tx1"/>
                </a:solidFill>
              </a:rPr>
              <a:t>из произведения Жюль Верна «Дети </a:t>
            </a:r>
            <a:r>
              <a:rPr lang="ru-RU" dirty="0">
                <a:solidFill>
                  <a:schemeClr val="tx1"/>
                </a:solidFill>
              </a:rPr>
              <a:t>капитана Гранта».</a:t>
            </a: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2012-2019 год</a:t>
            </a:r>
            <a:r>
              <a:rPr lang="ru-RU" dirty="0">
                <a:solidFill>
                  <a:schemeClr val="tx1"/>
                </a:solidFill>
              </a:rPr>
              <a:t>, воспитанница музыкально-эстрадного театра «Королёк» МАУ ДО «ГДДЮТ» г. Улан-Удэ</a:t>
            </a:r>
            <a:r>
              <a:rPr lang="ru-RU" dirty="0" smtClean="0">
                <a:solidFill>
                  <a:schemeClr val="tx1"/>
                </a:solidFill>
              </a:rPr>
              <a:t>. Играет ведущие роли в спектаклях театра.</a:t>
            </a:r>
            <a:endParaRPr lang="ru-RU" dirty="0">
              <a:solidFill>
                <a:schemeClr val="tx1"/>
              </a:solidFill>
            </a:endParaRPr>
          </a:p>
          <a:p>
            <a:endParaRPr lang="ru-RU" sz="165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 t="10062" r="16269" b="36088"/>
          <a:stretch/>
        </p:blipFill>
        <p:spPr>
          <a:xfrm>
            <a:off x="524648" y="2532185"/>
            <a:ext cx="3061234" cy="36506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0112" y="758799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17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782054"/>
            <a:ext cx="4748481" cy="1070809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Супер-финалист 2015 г. </a:t>
            </a:r>
            <a:br>
              <a:rPr lang="ru-RU" sz="3000" b="1" dirty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МДЦ «Артек»</a:t>
            </a:r>
            <a:endParaRPr lang="ru-RU" sz="3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21966" y="2230436"/>
            <a:ext cx="4529332" cy="4226633"/>
          </a:xfrm>
        </p:spPr>
        <p:txBody>
          <a:bodyPr>
            <a:noAutofit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2015 год: Шиханов Роман, </a:t>
            </a:r>
            <a:r>
              <a:rPr lang="ru-RU" dirty="0">
                <a:solidFill>
                  <a:schemeClr val="tx1"/>
                </a:solidFill>
              </a:rPr>
              <a:t>ученик 7 класса МАОУ «СОШ №49» г. </a:t>
            </a:r>
            <a:r>
              <a:rPr lang="ru-RU" dirty="0" smtClean="0">
                <a:solidFill>
                  <a:schemeClr val="tx1"/>
                </a:solidFill>
              </a:rPr>
              <a:t>Улан– Удэ,  воспитанник </a:t>
            </a:r>
            <a:r>
              <a:rPr lang="ru-RU" dirty="0">
                <a:solidFill>
                  <a:schemeClr val="tx1"/>
                </a:solidFill>
              </a:rPr>
              <a:t>музыкально-эстрадного театра «Королёк» МАУ ДО «ГДДЮТ» г. Улан-Удэ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В 2018 </a:t>
            </a:r>
            <a:r>
              <a:rPr lang="ru-RU" b="1" dirty="0" smtClean="0">
                <a:solidFill>
                  <a:schemeClr val="tx1"/>
                </a:solidFill>
              </a:rPr>
              <a:t>году </a:t>
            </a:r>
            <a:r>
              <a:rPr lang="ru-RU" dirty="0" smtClean="0">
                <a:solidFill>
                  <a:schemeClr val="tx1"/>
                </a:solidFill>
              </a:rPr>
              <a:t>взял Гран-при </a:t>
            </a:r>
            <a:r>
              <a:rPr lang="ru-RU" dirty="0">
                <a:solidFill>
                  <a:schemeClr val="tx1"/>
                </a:solidFill>
              </a:rPr>
              <a:t>в </a:t>
            </a:r>
            <a:r>
              <a:rPr lang="ru-RU" dirty="0" smtClean="0">
                <a:solidFill>
                  <a:schemeClr val="tx1"/>
                </a:solidFill>
              </a:rPr>
              <a:t>номинации художественное слово на Всероссийском конкурсе «Юные дарования России».</a:t>
            </a:r>
            <a:endParaRPr lang="ru-RU" dirty="0">
              <a:solidFill>
                <a:schemeClr val="tx1"/>
              </a:solidFill>
            </a:endParaRPr>
          </a:p>
          <a:p>
            <a:pPr algn="just"/>
            <a:r>
              <a:rPr lang="ru-RU" b="1" dirty="0">
                <a:solidFill>
                  <a:schemeClr val="tx1"/>
                </a:solidFill>
              </a:rPr>
              <a:t>В </a:t>
            </a:r>
            <a:r>
              <a:rPr lang="ru-RU" b="1" dirty="0" smtClean="0">
                <a:solidFill>
                  <a:schemeClr val="tx1"/>
                </a:solidFill>
              </a:rPr>
              <a:t>2019 </a:t>
            </a:r>
            <a:r>
              <a:rPr lang="ru-RU" b="1" dirty="0">
                <a:solidFill>
                  <a:schemeClr val="tx1"/>
                </a:solidFill>
              </a:rPr>
              <a:t>году </a:t>
            </a:r>
            <a:r>
              <a:rPr lang="ru-RU" dirty="0">
                <a:solidFill>
                  <a:schemeClr val="tx1"/>
                </a:solidFill>
              </a:rPr>
              <a:t>поступил в ФБГОУ ВО «Театральный институт им. Бориса Щукина при Гос. академическом театре имени Евгения Вахтангова</a:t>
            </a:r>
            <a:r>
              <a:rPr lang="ru-RU" dirty="0"/>
              <a:t>».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0" t="5534" r="14276" b="10441"/>
          <a:stretch/>
        </p:blipFill>
        <p:spPr>
          <a:xfrm>
            <a:off x="728855" y="2230437"/>
            <a:ext cx="2468931" cy="38436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4449" y="737198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55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787256"/>
            <a:ext cx="4741997" cy="1206716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Супер-финалист 2018 г. </a:t>
            </a:r>
            <a:br>
              <a:rPr lang="ru-RU" sz="3000" b="1" dirty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МДЦ «Артек»</a:t>
            </a:r>
            <a:endParaRPr lang="ru-RU" sz="3000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84208" y="2681736"/>
            <a:ext cx="3559127" cy="3282966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2018 год</a:t>
            </a:r>
            <a:r>
              <a:rPr lang="ru-RU" dirty="0">
                <a:solidFill>
                  <a:schemeClr val="tx1"/>
                </a:solidFill>
              </a:rPr>
              <a:t>: </a:t>
            </a:r>
            <a:r>
              <a:rPr lang="ru-RU" b="1" dirty="0" err="1">
                <a:solidFill>
                  <a:schemeClr val="tx1"/>
                </a:solidFill>
              </a:rPr>
              <a:t>Шойнжонов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Данзан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dirty="0">
                <a:solidFill>
                  <a:schemeClr val="tx1"/>
                </a:solidFill>
              </a:rPr>
              <a:t>ученик 6 класса МБОУ «</a:t>
            </a:r>
            <a:r>
              <a:rPr lang="ru-RU" dirty="0" err="1">
                <a:solidFill>
                  <a:schemeClr val="tx1"/>
                </a:solidFill>
              </a:rPr>
              <a:t>Кижингинская</a:t>
            </a:r>
            <a:r>
              <a:rPr lang="ru-RU" dirty="0">
                <a:solidFill>
                  <a:schemeClr val="tx1"/>
                </a:solidFill>
              </a:rPr>
              <a:t> СОШ </a:t>
            </a:r>
            <a:r>
              <a:rPr lang="ru-RU" dirty="0" smtClean="0">
                <a:solidFill>
                  <a:schemeClr val="tx1"/>
                </a:solidFill>
              </a:rPr>
              <a:t>имени </a:t>
            </a:r>
            <a:r>
              <a:rPr lang="ru-RU" dirty="0" err="1">
                <a:solidFill>
                  <a:schemeClr val="tx1"/>
                </a:solidFill>
              </a:rPr>
              <a:t>Хоца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Намсараева</a:t>
            </a:r>
            <a:r>
              <a:rPr lang="ru-RU" dirty="0">
                <a:solidFill>
                  <a:schemeClr val="tx1"/>
                </a:solidFill>
              </a:rPr>
              <a:t>», воспитанник театральной студии </a:t>
            </a:r>
            <a:r>
              <a:rPr lang="ru-RU" dirty="0" err="1">
                <a:solidFill>
                  <a:schemeClr val="tx1"/>
                </a:solidFill>
              </a:rPr>
              <a:t>Кижингинского</a:t>
            </a:r>
            <a:r>
              <a:rPr lang="ru-RU" dirty="0">
                <a:solidFill>
                  <a:schemeClr val="tx1"/>
                </a:solidFill>
              </a:rPr>
              <a:t> ЦДТ, покорил жюри чтением отрывка из произведения </a:t>
            </a:r>
            <a:r>
              <a:rPr lang="ru-RU" dirty="0" err="1">
                <a:solidFill>
                  <a:schemeClr val="tx1"/>
                </a:solidFill>
              </a:rPr>
              <a:t>Рэя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Брэдбери</a:t>
            </a:r>
            <a:r>
              <a:rPr lang="ru-RU" dirty="0">
                <a:solidFill>
                  <a:schemeClr val="tx1"/>
                </a:solidFill>
              </a:rPr>
              <a:t> «Вино из одуванчиков».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9997" y="770018"/>
            <a:ext cx="1950297" cy="1118937"/>
          </a:xfrm>
          <a:prstGeom prst="rect">
            <a:avLst/>
          </a:prstGeom>
        </p:spPr>
      </p:pic>
      <p:pic>
        <p:nvPicPr>
          <p:cNvPr id="1026" name="Picture 2" descr="C:\Users\Инна\Desktop\NibA4CqmIc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92" r="16118" b="4326"/>
          <a:stretch/>
        </p:blipFill>
        <p:spPr bwMode="auto">
          <a:xfrm>
            <a:off x="821094" y="2516758"/>
            <a:ext cx="2811259" cy="328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354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849980" cy="14357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000" b="1" dirty="0" smtClean="0">
                <a:solidFill>
                  <a:srgbClr val="0070C0"/>
                </a:solidFill>
              </a:rPr>
              <a:t>2 супер-финалиста Всероссийского </a:t>
            </a:r>
            <a:r>
              <a:rPr lang="ru-RU" sz="3000" b="1" dirty="0">
                <a:solidFill>
                  <a:srgbClr val="0070C0"/>
                </a:solidFill>
              </a:rPr>
              <a:t>конкурса </a:t>
            </a:r>
            <a:r>
              <a:rPr lang="ru-RU" sz="3000" b="1" dirty="0" smtClean="0">
                <a:solidFill>
                  <a:srgbClr val="0070C0"/>
                </a:solidFill>
              </a:rPr>
              <a:t>«Живая классика» из семьи </a:t>
            </a:r>
            <a:r>
              <a:rPr lang="ru-RU" sz="3000" b="1" dirty="0" err="1" smtClean="0">
                <a:solidFill>
                  <a:srgbClr val="0070C0"/>
                </a:solidFill>
              </a:rPr>
              <a:t>Шойнжоновых</a:t>
            </a:r>
            <a:r>
              <a:rPr lang="ru-RU" sz="3000" b="1" dirty="0" smtClean="0">
                <a:solidFill>
                  <a:srgbClr val="0070C0"/>
                </a:solidFill>
              </a:rPr>
              <a:t> </a:t>
            </a:r>
            <a:r>
              <a:rPr lang="ru-RU" sz="3000" b="1" dirty="0" err="1" smtClean="0">
                <a:solidFill>
                  <a:srgbClr val="0070C0"/>
                </a:solidFill>
              </a:rPr>
              <a:t>Кижингинского</a:t>
            </a:r>
            <a:r>
              <a:rPr lang="ru-RU" sz="3000" b="1" dirty="0" smtClean="0">
                <a:solidFill>
                  <a:srgbClr val="0070C0"/>
                </a:solidFill>
              </a:rPr>
              <a:t> района</a:t>
            </a:r>
            <a:endParaRPr lang="ru-RU" sz="3000" b="1" dirty="0">
              <a:solidFill>
                <a:srgbClr val="0070C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1" r="16318"/>
          <a:stretch/>
        </p:blipFill>
        <p:spPr>
          <a:xfrm>
            <a:off x="1876926" y="2093305"/>
            <a:ext cx="4247148" cy="4293607"/>
          </a:xfrm>
        </p:spPr>
      </p:pic>
    </p:spTree>
    <p:extLst>
      <p:ext uri="{BB962C8B-B14F-4D97-AF65-F5344CB8AC3E}">
        <p14:creationId xmlns:p14="http://schemas.microsoft.com/office/powerpoint/2010/main" val="362118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818148"/>
            <a:ext cx="4665579" cy="1058778"/>
          </a:xfrm>
        </p:spPr>
        <p:txBody>
          <a:bodyPr>
            <a:noAutofit/>
          </a:bodyPr>
          <a:lstStyle/>
          <a:p>
            <a:r>
              <a:rPr lang="ru-RU" sz="3000" b="1" dirty="0">
                <a:solidFill>
                  <a:srgbClr val="0070C0"/>
                </a:solidFill>
              </a:rPr>
              <a:t>«Лучший ведущий» </a:t>
            </a:r>
            <a:br>
              <a:rPr lang="ru-RU" sz="3000" b="1" dirty="0">
                <a:solidFill>
                  <a:srgbClr val="0070C0"/>
                </a:solidFill>
              </a:rPr>
            </a:br>
            <a:r>
              <a:rPr lang="ru-RU" sz="3000" b="1" dirty="0">
                <a:solidFill>
                  <a:srgbClr val="0070C0"/>
                </a:solidFill>
              </a:rPr>
              <a:t> </a:t>
            </a:r>
            <a:r>
              <a:rPr lang="ru-RU" sz="3000" b="1" dirty="0" smtClean="0">
                <a:solidFill>
                  <a:srgbClr val="0070C0"/>
                </a:solidFill>
              </a:rPr>
              <a:t>в МДЦ «Артек</a:t>
            </a:r>
            <a:r>
              <a:rPr lang="ru-RU" sz="3000" b="1" dirty="0">
                <a:solidFill>
                  <a:srgbClr val="0070C0"/>
                </a:solidFill>
              </a:rPr>
              <a:t>» 2019 г.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7227" y="2307102"/>
            <a:ext cx="4179327" cy="4149969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1900" b="1" dirty="0">
                <a:solidFill>
                  <a:schemeClr val="tx1"/>
                </a:solidFill>
              </a:rPr>
              <a:t>2019 год</a:t>
            </a:r>
            <a:r>
              <a:rPr lang="ru-RU" sz="1900" dirty="0">
                <a:solidFill>
                  <a:schemeClr val="tx1"/>
                </a:solidFill>
              </a:rPr>
              <a:t>: </a:t>
            </a:r>
            <a:r>
              <a:rPr lang="ru-RU" sz="1900" b="1" dirty="0">
                <a:solidFill>
                  <a:schemeClr val="tx1"/>
                </a:solidFill>
              </a:rPr>
              <a:t>Павлов Максим</a:t>
            </a:r>
            <a:r>
              <a:rPr lang="ru-RU" sz="1900" dirty="0">
                <a:solidFill>
                  <a:schemeClr val="tx1"/>
                </a:solidFill>
              </a:rPr>
              <a:t>,     ведущий Республиканских мероприятий , ученик 10 класса МАОУ «СОШ №35»                 г. </a:t>
            </a:r>
            <a:r>
              <a:rPr lang="ru-RU" sz="1900" dirty="0" smtClean="0">
                <a:solidFill>
                  <a:schemeClr val="tx1"/>
                </a:solidFill>
              </a:rPr>
              <a:t>Улан-Удэ, воспитанник </a:t>
            </a:r>
            <a:r>
              <a:rPr lang="ru-RU" sz="1900" dirty="0">
                <a:solidFill>
                  <a:schemeClr val="tx1"/>
                </a:solidFill>
              </a:rPr>
              <a:t>музыкально-эстрадного театра «Королёк» МАУ ДО «ГДДЮТ» г. Улан-Удэ</a:t>
            </a:r>
            <a:r>
              <a:rPr lang="ru-RU" sz="19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1900" dirty="0">
                <a:solidFill>
                  <a:schemeClr val="tx1"/>
                </a:solidFill>
              </a:rPr>
              <a:t>Исполнитель главных ролей во </a:t>
            </a:r>
            <a:r>
              <a:rPr lang="ru-RU" sz="1900" dirty="0" smtClean="0">
                <a:solidFill>
                  <a:schemeClr val="tx1"/>
                </a:solidFill>
              </a:rPr>
              <a:t>всех Новогодних </a:t>
            </a:r>
            <a:r>
              <a:rPr lang="ru-RU" sz="1900" dirty="0">
                <a:solidFill>
                  <a:schemeClr val="tx1"/>
                </a:solidFill>
              </a:rPr>
              <a:t>представлениях под патронатом мэра и главы </a:t>
            </a:r>
            <a:r>
              <a:rPr lang="ru-RU" sz="1900" dirty="0" smtClean="0">
                <a:solidFill>
                  <a:schemeClr val="tx1"/>
                </a:solidFill>
              </a:rPr>
              <a:t>Республики.</a:t>
            </a:r>
          </a:p>
          <a:p>
            <a:pPr algn="just"/>
            <a:r>
              <a:rPr lang="ru-RU" sz="1900" b="1" dirty="0">
                <a:solidFill>
                  <a:schemeClr val="tx1"/>
                </a:solidFill>
              </a:rPr>
              <a:t>В 2018 году </a:t>
            </a:r>
            <a:r>
              <a:rPr lang="ru-RU" sz="1900" dirty="0" smtClean="0">
                <a:solidFill>
                  <a:schemeClr val="tx1"/>
                </a:solidFill>
              </a:rPr>
              <a:t>награждён Дипломом 1 степени в </a:t>
            </a:r>
            <a:r>
              <a:rPr lang="ru-RU" sz="1900" dirty="0">
                <a:solidFill>
                  <a:schemeClr val="tx1"/>
                </a:solidFill>
              </a:rPr>
              <a:t>номинации художественное слово на Всероссийском конкурсе «Юные дарования России».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endParaRPr lang="ru-RU" sz="165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4" r="65647" b="27296"/>
          <a:stretch/>
        </p:blipFill>
        <p:spPr>
          <a:xfrm>
            <a:off x="475968" y="2425101"/>
            <a:ext cx="2941258" cy="34736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8080" y="797357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0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137" y="778047"/>
            <a:ext cx="4776537" cy="1115665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0070C0"/>
                </a:solidFill>
              </a:rPr>
              <a:t>Удостоверение Фонда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«Живая классика-2019»</a:t>
            </a:r>
            <a:endParaRPr lang="ru-RU" sz="3000" b="1" dirty="0">
              <a:solidFill>
                <a:srgbClr val="0070C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263315" y="2285186"/>
            <a:ext cx="5185286" cy="388896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4878" y="778048"/>
            <a:ext cx="1950889" cy="111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70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3137" y="537409"/>
            <a:ext cx="4776537" cy="1115664"/>
          </a:xfrm>
        </p:spPr>
        <p:txBody>
          <a:bodyPr>
            <a:noAutofit/>
          </a:bodyPr>
          <a:lstStyle/>
          <a:p>
            <a:r>
              <a:rPr lang="ru-RU" sz="3000" b="1" dirty="0" smtClean="0">
                <a:solidFill>
                  <a:srgbClr val="0070C0"/>
                </a:solidFill>
              </a:rPr>
              <a:t>Удостоверение Фонда</a:t>
            </a:r>
            <a:br>
              <a:rPr lang="ru-RU" sz="3000" b="1" dirty="0" smtClean="0">
                <a:solidFill>
                  <a:srgbClr val="0070C0"/>
                </a:solidFill>
              </a:rPr>
            </a:br>
            <a:r>
              <a:rPr lang="ru-RU" sz="3000" b="1" dirty="0" smtClean="0">
                <a:solidFill>
                  <a:srgbClr val="0070C0"/>
                </a:solidFill>
              </a:rPr>
              <a:t>«Живая классика-2019»</a:t>
            </a:r>
            <a:endParaRPr lang="ru-RU" sz="3000" b="1" dirty="0">
              <a:solidFill>
                <a:srgbClr val="0070C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4878" y="537408"/>
            <a:ext cx="1950889" cy="1115665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657599" y="1893712"/>
            <a:ext cx="4374777" cy="473568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sz="2400" dirty="0">
                <a:solidFill>
                  <a:srgbClr val="0070C0"/>
                </a:solidFill>
              </a:rPr>
              <a:t>Удостоверения</a:t>
            </a:r>
            <a:r>
              <a:rPr lang="ru-RU" sz="2400" dirty="0"/>
              <a:t> </a:t>
            </a:r>
            <a:r>
              <a:rPr lang="ru-RU" sz="2400" dirty="0">
                <a:solidFill>
                  <a:schemeClr val="tx1"/>
                </a:solidFill>
              </a:rPr>
              <a:t>дают право ребятам быть наблюдателями на каждом этапе </a:t>
            </a:r>
            <a:r>
              <a:rPr lang="ru-RU" sz="2400" dirty="0" smtClean="0">
                <a:solidFill>
                  <a:schemeClr val="tx1"/>
                </a:solidFill>
              </a:rPr>
              <a:t>конкурса, оказывать </a:t>
            </a:r>
            <a:r>
              <a:rPr lang="ru-RU" sz="2400" dirty="0">
                <a:solidFill>
                  <a:schemeClr val="tx1"/>
                </a:solidFill>
              </a:rPr>
              <a:t>помощь кураторам и членам жюри, также вносить свои предложения по улучшению проведения </a:t>
            </a:r>
            <a:r>
              <a:rPr lang="ru-RU" sz="2400" dirty="0" smtClean="0">
                <a:solidFill>
                  <a:schemeClr val="tx1"/>
                </a:solidFill>
              </a:rPr>
              <a:t>конкурса. 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rgbClr val="0070C0"/>
                </a:solidFill>
              </a:rPr>
              <a:t>Удостоверения вручены:</a:t>
            </a:r>
          </a:p>
          <a:p>
            <a:pPr lvl="0"/>
            <a:r>
              <a:rPr lang="ru-RU" sz="2400" dirty="0" smtClean="0">
                <a:solidFill>
                  <a:schemeClr val="tx1"/>
                </a:solidFill>
              </a:rPr>
              <a:t>Павлову Максиму, ученику </a:t>
            </a:r>
            <a:r>
              <a:rPr lang="ru-RU" sz="2400" dirty="0">
                <a:solidFill>
                  <a:schemeClr val="tx1"/>
                </a:solidFill>
              </a:rPr>
              <a:t>10 класса МАОУ «СОШ №35» г. Улан-Удэ;</a:t>
            </a:r>
          </a:p>
          <a:p>
            <a:pPr lvl="0"/>
            <a:r>
              <a:rPr lang="ru-RU" sz="2400" dirty="0" err="1" smtClean="0">
                <a:solidFill>
                  <a:schemeClr val="tx1"/>
                </a:solidFill>
              </a:rPr>
              <a:t>Бурдуковскому</a:t>
            </a:r>
            <a:r>
              <a:rPr lang="ru-RU" sz="2400" dirty="0" smtClean="0">
                <a:solidFill>
                  <a:schemeClr val="tx1"/>
                </a:solidFill>
              </a:rPr>
              <a:t> Алексею, ученику </a:t>
            </a:r>
            <a:r>
              <a:rPr lang="ru-RU" sz="2400" dirty="0">
                <a:solidFill>
                  <a:schemeClr val="tx1"/>
                </a:solidFill>
              </a:rPr>
              <a:t>6 класса МАОУ «</a:t>
            </a:r>
            <a:r>
              <a:rPr lang="ru-RU" sz="2400" dirty="0" err="1">
                <a:solidFill>
                  <a:schemeClr val="tx1"/>
                </a:solidFill>
              </a:rPr>
              <a:t>Кабанская</a:t>
            </a:r>
            <a:r>
              <a:rPr lang="ru-RU" sz="2400" dirty="0">
                <a:solidFill>
                  <a:schemeClr val="tx1"/>
                </a:solidFill>
              </a:rPr>
              <a:t> СОШ» </a:t>
            </a:r>
            <a:r>
              <a:rPr lang="ru-RU" sz="2400" dirty="0" err="1">
                <a:solidFill>
                  <a:schemeClr val="tx1"/>
                </a:solidFill>
              </a:rPr>
              <a:t>Кабанского</a:t>
            </a:r>
            <a:r>
              <a:rPr lang="ru-RU" sz="2400" dirty="0">
                <a:solidFill>
                  <a:schemeClr val="tx1"/>
                </a:solidFill>
              </a:rPr>
              <a:t> района;</a:t>
            </a:r>
          </a:p>
          <a:p>
            <a:r>
              <a:rPr lang="ru-RU" sz="2400" dirty="0" err="1" smtClean="0">
                <a:solidFill>
                  <a:schemeClr val="tx1"/>
                </a:solidFill>
              </a:rPr>
              <a:t>Переваловой</a:t>
            </a:r>
            <a:r>
              <a:rPr lang="ru-RU" sz="2400" dirty="0" smtClean="0">
                <a:solidFill>
                  <a:schemeClr val="tx1"/>
                </a:solidFill>
              </a:rPr>
              <a:t> Ярославе, ученице </a:t>
            </a:r>
            <a:r>
              <a:rPr lang="ru-RU" sz="2400" dirty="0">
                <a:solidFill>
                  <a:schemeClr val="tx1"/>
                </a:solidFill>
              </a:rPr>
              <a:t>6 класса МБОУ «</a:t>
            </a:r>
            <a:r>
              <a:rPr lang="ru-RU" sz="2400" dirty="0" err="1">
                <a:solidFill>
                  <a:schemeClr val="tx1"/>
                </a:solidFill>
              </a:rPr>
              <a:t>Онохойская</a:t>
            </a:r>
            <a:r>
              <a:rPr lang="ru-RU" sz="2400" dirty="0">
                <a:solidFill>
                  <a:schemeClr val="tx1"/>
                </a:solidFill>
              </a:rPr>
              <a:t> СОШ №1» </a:t>
            </a:r>
            <a:r>
              <a:rPr lang="ru-RU" sz="2400" dirty="0" err="1">
                <a:solidFill>
                  <a:schemeClr val="tx1"/>
                </a:solidFill>
              </a:rPr>
              <a:t>Заиграевского</a:t>
            </a:r>
            <a:r>
              <a:rPr lang="ru-RU" sz="2400" dirty="0">
                <a:solidFill>
                  <a:schemeClr val="tx1"/>
                </a:solidFill>
              </a:rPr>
              <a:t> района</a:t>
            </a:r>
            <a:endParaRPr lang="ru-RU" sz="2400" dirty="0" smtClean="0">
              <a:solidFill>
                <a:schemeClr val="tx1"/>
              </a:solidFill>
            </a:endParaRPr>
          </a:p>
          <a:p>
            <a:endParaRPr lang="ru-RU" dirty="0" smtClean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2" t="2294" r="22029"/>
          <a:stretch/>
        </p:blipFill>
        <p:spPr>
          <a:xfrm>
            <a:off x="319745" y="2384613"/>
            <a:ext cx="3193476" cy="327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6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6726" y="4090737"/>
            <a:ext cx="7676147" cy="2526631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4000" b="1" dirty="0" smtClean="0">
                <a:solidFill>
                  <a:srgbClr val="0070C0"/>
                </a:solidFill>
              </a:rPr>
              <a:t>Благодарю за внимание!</a:t>
            </a:r>
          </a:p>
          <a:p>
            <a:pPr marL="0" indent="0" algn="ctr">
              <a:buNone/>
            </a:pPr>
            <a:r>
              <a:rPr lang="ru-RU" sz="4000" b="1" dirty="0" smtClean="0">
                <a:solidFill>
                  <a:srgbClr val="0070C0"/>
                </a:solidFill>
              </a:rPr>
              <a:t>Творческих успехов!</a:t>
            </a:r>
          </a:p>
          <a:p>
            <a:pPr marL="0" indent="0" algn="ctr">
              <a:buNone/>
            </a:pPr>
            <a:endParaRPr lang="ru-RU" sz="2200" b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</a:rPr>
              <a:t>Куратор конкурса по Республике Бурятия: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</a:rPr>
              <a:t>Михайлова Инна </a:t>
            </a:r>
            <a:r>
              <a:rPr lang="ru-RU" b="1" dirty="0" err="1" smtClean="0">
                <a:solidFill>
                  <a:schemeClr val="tx1"/>
                </a:solidFill>
              </a:rPr>
              <a:t>Кронитовна</a:t>
            </a:r>
            <a:r>
              <a:rPr lang="ru-RU" b="1" dirty="0" smtClean="0">
                <a:solidFill>
                  <a:schemeClr val="tx1"/>
                </a:solidFill>
              </a:rPr>
              <a:t>, ст. методист РЦХТТ «Созвездие»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565" y="729544"/>
            <a:ext cx="5267366" cy="3012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31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859</TotalTime>
  <Words>1180</Words>
  <Application>Microsoft Office PowerPoint</Application>
  <PresentationFormat>Экран (4:3)</PresentationFormat>
  <Paragraphs>376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Calibri</vt:lpstr>
      <vt:lpstr>Cambria</vt:lpstr>
      <vt:lpstr>Times New Roman</vt:lpstr>
      <vt:lpstr>Trebuchet MS</vt:lpstr>
      <vt:lpstr>Wingdings 3</vt:lpstr>
      <vt:lpstr>Аспект</vt:lpstr>
      <vt:lpstr>Международный и Всероссийский конкурс юных чтецов  Всероссийский Фонд «Живая классика» Министерство образования и науки Республики Бурятия оператор: Ресурсный центр художественного и технического творчества «Созвездие»  </vt:lpstr>
      <vt:lpstr>Цели конкурса</vt:lpstr>
      <vt:lpstr>Охват школьников РФ</vt:lpstr>
      <vt:lpstr>Этапы конкурса</vt:lpstr>
      <vt:lpstr>Республика Бурятия</vt:lpstr>
      <vt:lpstr>Сетевое  взаимодействие по вертикали </vt:lpstr>
      <vt:lpstr>Рейтинг школьного этапа по охвату детей РБ</vt:lpstr>
      <vt:lpstr>Участие детей во Всероссийском  финале из районов РБ</vt:lpstr>
      <vt:lpstr>Сетевое  взаимодействие по горизонтали </vt:lpstr>
      <vt:lpstr>Состав жюри конкурса «Живая классика»</vt:lpstr>
      <vt:lpstr>Супер-финалист 2012 г.  г. Москва,  МДЦ «Орленок»</vt:lpstr>
      <vt:lpstr>Супер-финалист 2014 г.  г. Санкт-Петербург,  МДЦ «Орлёнок»</vt:lpstr>
      <vt:lpstr>Супер-финалист 2015 г.  МДЦ «Артек»</vt:lpstr>
      <vt:lpstr>Супер-финалист 2018 г.  МДЦ «Артек»</vt:lpstr>
      <vt:lpstr>2 супер-финалиста Всероссийского конкурса «Живая классика» из семьи Шойнжоновых Кижингинского района</vt:lpstr>
      <vt:lpstr>«Лучший ведущий»   в МДЦ «Артек» 2019 г.</vt:lpstr>
      <vt:lpstr>Удостоверение Фонда «Живая классика-2019»</vt:lpstr>
      <vt:lpstr>Удостоверение Фонда «Живая классика-2019»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60</cp:revision>
  <dcterms:created xsi:type="dcterms:W3CDTF">2019-11-06T06:37:49Z</dcterms:created>
  <dcterms:modified xsi:type="dcterms:W3CDTF">2019-11-08T04:47:53Z</dcterms:modified>
</cp:coreProperties>
</file>