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handoutMasterIdLst>
    <p:handoutMasterId r:id="rId14"/>
  </p:handoutMasterIdLst>
  <p:sldIdLst>
    <p:sldId id="256" r:id="rId2"/>
    <p:sldId id="257" r:id="rId3"/>
    <p:sldId id="258" r:id="rId4"/>
    <p:sldId id="259" r:id="rId5"/>
    <p:sldId id="260" r:id="rId6"/>
    <p:sldId id="262" r:id="rId7"/>
    <p:sldId id="265" r:id="rId8"/>
    <p:sldId id="263" r:id="rId9"/>
    <p:sldId id="266" r:id="rId10"/>
    <p:sldId id="270" r:id="rId11"/>
    <p:sldId id="268" r:id="rId12"/>
    <p:sldId id="272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scaleToFitPaper="1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67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0BE2F4-173A-4DA1-A0AC-4FB77D4D0AB5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CD011F-8B3E-46E9-BF22-CA1568252E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78626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BE35E-73C5-4032-9525-C3E200B0EB5B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B456-D2D3-4DE8-B17B-D2CBF07E57AB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BE35E-73C5-4032-9525-C3E200B0EB5B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B456-D2D3-4DE8-B17B-D2CBF07E57AB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BE35E-73C5-4032-9525-C3E200B0EB5B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B456-D2D3-4DE8-B17B-D2CBF07E57A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BE35E-73C5-4032-9525-C3E200B0EB5B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B456-D2D3-4DE8-B17B-D2CBF07E57AB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BE35E-73C5-4032-9525-C3E200B0EB5B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B456-D2D3-4DE8-B17B-D2CBF07E57AB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BE35E-73C5-4032-9525-C3E200B0EB5B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B456-D2D3-4DE8-B17B-D2CBF07E57A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BE35E-73C5-4032-9525-C3E200B0EB5B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B456-D2D3-4DE8-B17B-D2CBF07E57A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BE35E-73C5-4032-9525-C3E200B0EB5B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B456-D2D3-4DE8-B17B-D2CBF07E57A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BE35E-73C5-4032-9525-C3E200B0EB5B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B456-D2D3-4DE8-B17B-D2CBF07E57AB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BE35E-73C5-4032-9525-C3E200B0EB5B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B456-D2D3-4DE8-B17B-D2CBF07E57A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BE35E-73C5-4032-9525-C3E200B0EB5B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B456-D2D3-4DE8-B17B-D2CBF07E57A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A1BE35E-73C5-4032-9525-C3E200B0EB5B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AB2B456-D2D3-4DE8-B17B-D2CBF07E57AB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43808" y="4149080"/>
            <a:ext cx="5472609" cy="1785585"/>
          </a:xfrm>
        </p:spPr>
        <p:txBody>
          <a:bodyPr>
            <a:normAutofit/>
          </a:bodyPr>
          <a:lstStyle/>
          <a:p>
            <a:pPr algn="r"/>
            <a:r>
              <a:rPr lang="ru-RU" sz="1800" dirty="0" smtClean="0">
                <a:solidFill>
                  <a:schemeClr val="accent1">
                    <a:lumMod val="50000"/>
                  </a:schemeClr>
                </a:solidFill>
              </a:rPr>
              <a:t>Михайлова Инна </a:t>
            </a:r>
            <a:r>
              <a:rPr lang="ru-RU" sz="1800" dirty="0" err="1" smtClean="0">
                <a:solidFill>
                  <a:schemeClr val="accent1">
                    <a:lumMod val="50000"/>
                  </a:schemeClr>
                </a:solidFill>
              </a:rPr>
              <a:t>Кронитовна</a:t>
            </a:r>
            <a:endParaRPr lang="en-US" sz="1800" dirty="0">
              <a:solidFill>
                <a:schemeClr val="accent1">
                  <a:lumMod val="50000"/>
                </a:schemeClr>
              </a:solidFill>
            </a:endParaRPr>
          </a:p>
          <a:p>
            <a:pPr algn="r"/>
            <a:r>
              <a:rPr lang="ru-RU" sz="1800" dirty="0" smtClean="0">
                <a:solidFill>
                  <a:schemeClr val="accent1">
                    <a:lumMod val="50000"/>
                  </a:schemeClr>
                </a:solidFill>
              </a:rPr>
              <a:t> старший методист ГАУ ДО РБ</a:t>
            </a:r>
            <a:endParaRPr lang="en-US" sz="18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r"/>
            <a:r>
              <a:rPr lang="ru-RU" sz="1800" dirty="0" smtClean="0">
                <a:solidFill>
                  <a:schemeClr val="accent1">
                    <a:lumMod val="50000"/>
                  </a:schemeClr>
                </a:solidFill>
              </a:rPr>
              <a:t> «РЦДОД «Созвездие» г. Улан-Удэ</a:t>
            </a:r>
          </a:p>
          <a:p>
            <a:pPr algn="r"/>
            <a:r>
              <a:rPr lang="en-US" altLang="ru-RU" sz="1800" dirty="0">
                <a:solidFill>
                  <a:schemeClr val="accent1">
                    <a:lumMod val="50000"/>
                  </a:schemeClr>
                </a:solidFill>
              </a:rPr>
              <a:t>e-mail</a:t>
            </a:r>
            <a:r>
              <a:rPr lang="en-US" altLang="ru-RU" sz="1800" dirty="0" smtClean="0">
                <a:solidFill>
                  <a:schemeClr val="accent1">
                    <a:lumMod val="50000"/>
                  </a:schemeClr>
                </a:solidFill>
              </a:rPr>
              <a:t>:</a:t>
            </a:r>
            <a:r>
              <a:rPr lang="ru-RU" altLang="ru-RU" sz="18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altLang="ru-RU" sz="1800" dirty="0" smtClean="0">
                <a:solidFill>
                  <a:schemeClr val="accent1">
                    <a:lumMod val="50000"/>
                  </a:schemeClr>
                </a:solidFill>
              </a:rPr>
              <a:t>mikhaylova.omo@gmail.com</a:t>
            </a:r>
            <a:endParaRPr lang="ru-RU" sz="1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7581" y="1052736"/>
            <a:ext cx="7175351" cy="2376263"/>
          </a:xfrm>
        </p:spPr>
        <p:txBody>
          <a:bodyPr/>
          <a:lstStyle/>
          <a:p>
            <a:pPr algn="ctr"/>
            <a:r>
              <a:rPr lang="ru-RU" sz="6000" dirty="0" smtClean="0">
                <a:solidFill>
                  <a:schemeClr val="accent1">
                    <a:lumMod val="75000"/>
                  </a:schemeClr>
                </a:solidFill>
              </a:rPr>
              <a:t>Педагогическая диагностика</a:t>
            </a:r>
            <a:endParaRPr lang="ru-RU" sz="60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76690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5" y="476672"/>
            <a:ext cx="7118176" cy="864096"/>
          </a:xfrm>
        </p:spPr>
        <p:txBody>
          <a:bodyPr/>
          <a:lstStyle/>
          <a:p>
            <a:pPr marL="0" indent="0" algn="l">
              <a:buNone/>
            </a:pPr>
            <a:r>
              <a:rPr lang="ru-RU" sz="3600" dirty="0" smtClean="0">
                <a:solidFill>
                  <a:schemeClr val="accent1">
                    <a:lumMod val="75000"/>
                  </a:schemeClr>
                </a:solidFill>
              </a:rPr>
              <a:t>определения</a:t>
            </a:r>
            <a:endParaRPr lang="ru-RU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55576" y="1412776"/>
            <a:ext cx="8136904" cy="4968552"/>
          </a:xfrm>
        </p:spPr>
        <p:txBody>
          <a:bodyPr>
            <a:normAutofit fontScale="92500"/>
          </a:bodyPr>
          <a:lstStyle/>
          <a:p>
            <a:pPr marL="45720" indent="0" algn="ctr">
              <a:buNone/>
            </a:pPr>
            <a:r>
              <a:rPr lang="ru-RU" sz="2400" b="1" dirty="0">
                <a:solidFill>
                  <a:srgbClr val="C00000"/>
                </a:solidFill>
              </a:rPr>
              <a:t>Термин «диагностика</a:t>
            </a:r>
            <a:r>
              <a:rPr lang="ru-RU" sz="2400" b="1" dirty="0" smtClean="0">
                <a:solidFill>
                  <a:srgbClr val="C00000"/>
                </a:solidFill>
              </a:rPr>
              <a:t>»</a:t>
            </a:r>
          </a:p>
          <a:p>
            <a:pPr marL="45720" indent="0" algn="ctr">
              <a:buNone/>
            </a:pP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>
                <a:solidFill>
                  <a:srgbClr val="C00000"/>
                </a:solidFill>
              </a:rPr>
              <a:t>(от греч. </a:t>
            </a:r>
            <a:r>
              <a:rPr lang="en-US" sz="2400" b="1" dirty="0" smtClean="0">
                <a:solidFill>
                  <a:srgbClr val="C00000"/>
                </a:solidFill>
              </a:rPr>
              <a:t>D</a:t>
            </a:r>
            <a:r>
              <a:rPr lang="ru-RU" sz="2400" b="1" dirty="0" err="1" smtClean="0">
                <a:solidFill>
                  <a:srgbClr val="C00000"/>
                </a:solidFill>
              </a:rPr>
              <a:t>iagnostikos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>
                <a:solidFill>
                  <a:srgbClr val="C00000"/>
                </a:solidFill>
              </a:rPr>
              <a:t>— способный распознавать</a:t>
            </a:r>
            <a:r>
              <a:rPr lang="ru-RU" sz="2400" b="1" dirty="0" smtClean="0">
                <a:solidFill>
                  <a:srgbClr val="C00000"/>
                </a:solidFill>
              </a:rPr>
              <a:t>)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ru-RU" sz="24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45720" indent="0" algn="ctr">
              <a:buNone/>
            </a:pPr>
            <a:r>
              <a:rPr lang="ru-RU" sz="2400" dirty="0" smtClean="0"/>
              <a:t>Применяемый в медицине</a:t>
            </a:r>
            <a:r>
              <a:rPr lang="ru-RU" sz="2400" dirty="0"/>
              <a:t>, биологии, технике, </a:t>
            </a:r>
            <a:r>
              <a:rPr lang="ru-RU" sz="2400" dirty="0" smtClean="0"/>
              <a:t>психологии</a:t>
            </a:r>
            <a:endParaRPr lang="ru-RU" sz="24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45720" indent="0" algn="ctr">
              <a:buNone/>
            </a:pPr>
            <a:r>
              <a:rPr lang="ru-RU" sz="2400" u="sng" dirty="0"/>
              <a:t>Общий смысл понятия </a:t>
            </a:r>
            <a:r>
              <a:rPr lang="ru-RU" sz="2400" u="sng" dirty="0" smtClean="0"/>
              <a:t>сводится </a:t>
            </a:r>
            <a:r>
              <a:rPr lang="ru-RU" sz="2400" u="sng" dirty="0"/>
              <a:t>к следующему</a:t>
            </a:r>
            <a:r>
              <a:rPr lang="ru-RU" sz="2400" dirty="0"/>
              <a:t>:     </a:t>
            </a:r>
          </a:p>
          <a:p>
            <a:r>
              <a:rPr lang="ru-RU" sz="2400" dirty="0"/>
              <a:t> </a:t>
            </a:r>
            <a:r>
              <a:rPr lang="ru-RU" sz="2400" dirty="0" smtClean="0"/>
              <a:t>  всестороннее </a:t>
            </a:r>
            <a:r>
              <a:rPr lang="ru-RU" sz="2400" dirty="0"/>
              <a:t>изучение организма человека, </a:t>
            </a:r>
            <a:endParaRPr lang="ru-RU" sz="2400" dirty="0" smtClean="0"/>
          </a:p>
          <a:p>
            <a:r>
              <a:rPr lang="ru-RU" sz="2400" dirty="0" smtClean="0"/>
              <a:t>   определение </a:t>
            </a:r>
            <a:r>
              <a:rPr lang="ru-RU" sz="2400" dirty="0"/>
              <a:t>отклонений, дефектов в </a:t>
            </a:r>
            <a:r>
              <a:rPr lang="ru-RU" sz="2400" dirty="0" smtClean="0"/>
              <a:t> </a:t>
            </a:r>
          </a:p>
          <a:p>
            <a:pPr marL="45720" indent="0">
              <a:buNone/>
            </a:pPr>
            <a:r>
              <a:rPr lang="ru-RU" sz="2400" dirty="0"/>
              <a:t> </a:t>
            </a:r>
            <a:r>
              <a:rPr lang="ru-RU" sz="2400" dirty="0" smtClean="0"/>
              <a:t>    жизнедеятельности </a:t>
            </a:r>
            <a:r>
              <a:rPr lang="ru-RU" sz="2400" dirty="0"/>
              <a:t>человека;   </a:t>
            </a:r>
            <a:r>
              <a:rPr lang="ru-RU" sz="2400" dirty="0" smtClean="0"/>
              <a:t>                                                                                      </a:t>
            </a:r>
            <a:endParaRPr lang="ru-RU" sz="2400" dirty="0"/>
          </a:p>
          <a:p>
            <a:r>
              <a:rPr lang="ru-RU" sz="2400" dirty="0" smtClean="0"/>
              <a:t>   предсказание </a:t>
            </a:r>
            <a:r>
              <a:rPr lang="ru-RU" sz="2400" dirty="0"/>
              <a:t>возможных отклонений в развитии </a:t>
            </a:r>
            <a:endParaRPr lang="ru-RU" sz="2400" dirty="0" smtClean="0"/>
          </a:p>
          <a:p>
            <a:pPr marL="45720" indent="0">
              <a:buNone/>
            </a:pPr>
            <a:r>
              <a:rPr lang="ru-RU" sz="2400" dirty="0"/>
              <a:t> </a:t>
            </a:r>
            <a:r>
              <a:rPr lang="ru-RU" sz="2400" dirty="0" smtClean="0"/>
              <a:t>    организма</a:t>
            </a:r>
            <a:r>
              <a:rPr lang="ru-RU" sz="2400" dirty="0"/>
              <a:t>; </a:t>
            </a:r>
            <a:endParaRPr lang="ru-RU" sz="2400" dirty="0" smtClean="0"/>
          </a:p>
          <a:p>
            <a:r>
              <a:rPr lang="ru-RU" sz="2400" dirty="0"/>
              <a:t> </a:t>
            </a:r>
            <a:r>
              <a:rPr lang="ru-RU" sz="2400" dirty="0" smtClean="0"/>
              <a:t>  разработка </a:t>
            </a:r>
            <a:r>
              <a:rPr lang="ru-RU" sz="2400" dirty="0"/>
              <a:t>методов и средств обнаружения и </a:t>
            </a:r>
            <a:endParaRPr lang="ru-RU" sz="2400" dirty="0" smtClean="0"/>
          </a:p>
          <a:p>
            <a:pPr marL="45720" indent="0">
              <a:buNone/>
            </a:pPr>
            <a:r>
              <a:rPr lang="ru-RU" sz="2400" dirty="0"/>
              <a:t> </a:t>
            </a:r>
            <a:r>
              <a:rPr lang="ru-RU" sz="2400" dirty="0" smtClean="0"/>
              <a:t>    локализации </a:t>
            </a:r>
            <a:r>
              <a:rPr lang="ru-RU" sz="2400" dirty="0"/>
              <a:t>дефектов. </a:t>
            </a:r>
          </a:p>
          <a:p>
            <a:pPr marL="45720" indent="0" algn="ctr">
              <a:buNone/>
            </a:pP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01967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620688"/>
            <a:ext cx="7592631" cy="792088"/>
          </a:xfrm>
        </p:spPr>
        <p:txBody>
          <a:bodyPr/>
          <a:lstStyle/>
          <a:p>
            <a:pPr marL="0" indent="0">
              <a:buNone/>
            </a:pPr>
            <a:r>
              <a:rPr lang="ru-RU" sz="3600" dirty="0">
                <a:solidFill>
                  <a:schemeClr val="accent1">
                    <a:lumMod val="75000"/>
                  </a:schemeClr>
                </a:solidFill>
              </a:rPr>
              <a:t>Сущность педагогической диагностики </a:t>
            </a:r>
            <a:r>
              <a:rPr lang="ru-RU" sz="4000" dirty="0"/>
              <a:t>—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3568" y="2348880"/>
            <a:ext cx="7920880" cy="3888432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2800" dirty="0" smtClean="0">
                <a:solidFill>
                  <a:srgbClr val="C00000"/>
                </a:solidFill>
              </a:rPr>
              <a:t>изучение </a:t>
            </a:r>
            <a:r>
              <a:rPr lang="ru-RU" sz="2800" dirty="0">
                <a:solidFill>
                  <a:srgbClr val="C00000"/>
                </a:solidFill>
              </a:rPr>
              <a:t>результативности </a:t>
            </a:r>
            <a:r>
              <a:rPr lang="ru-RU" sz="2800" dirty="0"/>
              <a:t>учебно-воспитательного процесса в учреждении на основе изменений в уровне воспитанности учащихся и росте педагогического мастерства учителей, путем </a:t>
            </a:r>
            <a:r>
              <a:rPr lang="ru-RU" sz="2800" dirty="0" smtClean="0"/>
              <a:t>фиксации </a:t>
            </a:r>
            <a:r>
              <a:rPr lang="ru-RU" sz="2800" dirty="0"/>
              <a:t>его важнейших (определяющих) параметров для принятия обоснованных педагогических решений» </a:t>
            </a:r>
            <a:r>
              <a:rPr lang="ru-RU" sz="2800" dirty="0">
                <a:solidFill>
                  <a:srgbClr val="C00000"/>
                </a:solidFill>
              </a:rPr>
              <a:t>(А.И. Кочетов).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72740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280920" cy="1440160"/>
          </a:xfrm>
        </p:spPr>
        <p:txBody>
          <a:bodyPr/>
          <a:lstStyle/>
          <a:p>
            <a:pPr marL="0" indent="0">
              <a:buNone/>
            </a:pPr>
            <a:r>
              <a:rPr lang="ru-RU" sz="3600" dirty="0">
                <a:solidFill>
                  <a:schemeClr val="accent1">
                    <a:lumMod val="75000"/>
                  </a:schemeClr>
                </a:solidFill>
              </a:rPr>
              <a:t>Педагогическая </a:t>
            </a:r>
            <a:r>
              <a:rPr lang="ru-RU" sz="3600" dirty="0" smtClean="0">
                <a:solidFill>
                  <a:schemeClr val="accent1">
                    <a:lumMod val="75000"/>
                  </a:schemeClr>
                </a:solidFill>
              </a:rPr>
              <a:t>диагностика призвана </a:t>
            </a:r>
            <a:r>
              <a:rPr lang="ru-RU" sz="3600" dirty="0">
                <a:solidFill>
                  <a:schemeClr val="accent1">
                    <a:lumMod val="75000"/>
                  </a:schemeClr>
                </a:solidFill>
              </a:rPr>
              <a:t>ответить на </a:t>
            </a:r>
            <a:r>
              <a:rPr lang="ru-RU" sz="3600" dirty="0" smtClean="0">
                <a:solidFill>
                  <a:schemeClr val="accent1">
                    <a:lumMod val="75000"/>
                  </a:schemeClr>
                </a:solidFill>
              </a:rPr>
              <a:t>вопросы: </a:t>
            </a:r>
            <a:r>
              <a:rPr lang="ru-RU" sz="3600" dirty="0"/>
              <a:t/>
            </a:r>
            <a:br>
              <a:rPr lang="ru-RU" sz="3600" dirty="0"/>
            </a:b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1844824"/>
            <a:ext cx="7992888" cy="4464496"/>
          </a:xfrm>
        </p:spPr>
        <p:txBody>
          <a:bodyPr>
            <a:normAutofit lnSpcReduction="10000"/>
          </a:bodyPr>
          <a:lstStyle/>
          <a:p>
            <a:r>
              <a:rPr lang="ru-RU" dirty="0"/>
              <a:t> </a:t>
            </a:r>
            <a:r>
              <a:rPr lang="ru-RU" sz="2400" dirty="0" smtClean="0"/>
              <a:t>что </a:t>
            </a:r>
            <a:r>
              <a:rPr lang="ru-RU" sz="2400" dirty="0"/>
              <a:t>и зачем изучать в духовном мире </a:t>
            </a:r>
            <a:endParaRPr lang="ru-RU" sz="2400" dirty="0" smtClean="0"/>
          </a:p>
          <a:p>
            <a:pPr marL="45720" indent="0">
              <a:buNone/>
            </a:pPr>
            <a:r>
              <a:rPr lang="ru-RU" sz="2400" dirty="0"/>
              <a:t> </a:t>
            </a:r>
            <a:r>
              <a:rPr lang="ru-RU" sz="2400" dirty="0" smtClean="0"/>
              <a:t>   воспитанников </a:t>
            </a:r>
            <a:r>
              <a:rPr lang="ru-RU" sz="2400" dirty="0"/>
              <a:t>и воспитателей?     </a:t>
            </a:r>
          </a:p>
          <a:p>
            <a:pPr lvl="0"/>
            <a:r>
              <a:rPr lang="ru-RU" sz="2400" dirty="0" smtClean="0"/>
              <a:t>  по </a:t>
            </a:r>
            <a:r>
              <a:rPr lang="ru-RU" sz="2400" dirty="0"/>
              <a:t>каким параметрам и показателям изучать?     </a:t>
            </a:r>
          </a:p>
          <a:p>
            <a:pPr lvl="0"/>
            <a:r>
              <a:rPr lang="ru-RU" sz="2400" dirty="0" smtClean="0"/>
              <a:t>  где </a:t>
            </a:r>
            <a:r>
              <a:rPr lang="ru-RU" sz="2400" dirty="0"/>
              <a:t>и как использовать результаты получаемой </a:t>
            </a:r>
            <a:endParaRPr lang="ru-RU" sz="2400" dirty="0" smtClean="0"/>
          </a:p>
          <a:p>
            <a:pPr marL="45720" lvl="0" indent="0">
              <a:buNone/>
            </a:pPr>
            <a:r>
              <a:rPr lang="ru-RU" sz="2400" dirty="0"/>
              <a:t> </a:t>
            </a:r>
            <a:r>
              <a:rPr lang="ru-RU" sz="2400" dirty="0" smtClean="0"/>
              <a:t>   информации </a:t>
            </a:r>
            <a:r>
              <a:rPr lang="ru-RU" sz="2400" dirty="0"/>
              <a:t>о качестве педагогической </a:t>
            </a:r>
            <a:r>
              <a:rPr lang="ru-RU" sz="2400" dirty="0" smtClean="0"/>
              <a:t>  </a:t>
            </a:r>
          </a:p>
          <a:p>
            <a:pPr marL="45720" lvl="0" indent="0">
              <a:buNone/>
            </a:pPr>
            <a:r>
              <a:rPr lang="ru-RU" sz="2400" dirty="0"/>
              <a:t> </a:t>
            </a:r>
            <a:r>
              <a:rPr lang="ru-RU" sz="2400" dirty="0" smtClean="0"/>
              <a:t>   деятельности</a:t>
            </a:r>
            <a:r>
              <a:rPr lang="ru-RU" sz="2400" dirty="0"/>
              <a:t>? </a:t>
            </a:r>
          </a:p>
          <a:p>
            <a:pPr lvl="0"/>
            <a:r>
              <a:rPr lang="ru-RU" sz="2400" dirty="0" smtClean="0"/>
              <a:t>  при </a:t>
            </a:r>
            <a:r>
              <a:rPr lang="ru-RU" sz="2400" dirty="0"/>
              <a:t>каких условиях диагностика включается в </a:t>
            </a:r>
            <a:r>
              <a:rPr lang="ru-RU" sz="2400" dirty="0" smtClean="0"/>
              <a:t> </a:t>
            </a:r>
          </a:p>
          <a:p>
            <a:pPr marL="45720" lvl="0" indent="0">
              <a:buNone/>
            </a:pPr>
            <a:r>
              <a:rPr lang="ru-RU" sz="2400" dirty="0"/>
              <a:t> </a:t>
            </a:r>
            <a:r>
              <a:rPr lang="ru-RU" sz="2400" dirty="0" smtClean="0"/>
              <a:t>   целостный </a:t>
            </a:r>
            <a:r>
              <a:rPr lang="ru-RU" sz="2400" dirty="0"/>
              <a:t>учебно-воспитательный процесс?  </a:t>
            </a:r>
          </a:p>
          <a:p>
            <a:pPr lvl="0"/>
            <a:r>
              <a:rPr lang="ru-RU" sz="2400" dirty="0" smtClean="0"/>
              <a:t>  каким </a:t>
            </a:r>
            <a:r>
              <a:rPr lang="ru-RU" sz="2400" dirty="0"/>
              <a:t>образом научить учителей самоконтролю, а </a:t>
            </a:r>
            <a:endParaRPr lang="ru-RU" sz="2400" dirty="0" smtClean="0"/>
          </a:p>
          <a:p>
            <a:pPr marL="45720" lvl="0" indent="0">
              <a:buNone/>
            </a:pPr>
            <a:r>
              <a:rPr lang="ru-RU" sz="2400" dirty="0"/>
              <a:t> </a:t>
            </a:r>
            <a:r>
              <a:rPr lang="ru-RU" sz="2400" dirty="0" smtClean="0"/>
              <a:t>   учащихся </a:t>
            </a:r>
            <a:r>
              <a:rPr lang="ru-RU" sz="2400" dirty="0"/>
              <a:t>— самопознанию.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16673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692696"/>
            <a:ext cx="6512511" cy="1152128"/>
          </a:xfrm>
        </p:spPr>
        <p:txBody>
          <a:bodyPr/>
          <a:lstStyle/>
          <a:p>
            <a:pPr marL="0" indent="0">
              <a:buNone/>
            </a:pPr>
            <a:r>
              <a:rPr lang="ru-RU" sz="4000" dirty="0">
                <a:solidFill>
                  <a:schemeClr val="accent1">
                    <a:lumMod val="75000"/>
                  </a:schemeClr>
                </a:solidFill>
              </a:rPr>
              <a:t>Цели </a:t>
            </a:r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</a:rPr>
              <a:t>диагностики:</a:t>
            </a:r>
            <a:r>
              <a:rPr lang="ru-RU" sz="3600" i="1" dirty="0"/>
              <a:t> 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1988840"/>
            <a:ext cx="8136904" cy="4248472"/>
          </a:xfrm>
        </p:spPr>
        <p:txBody>
          <a:bodyPr>
            <a:normAutofit/>
          </a:bodyPr>
          <a:lstStyle/>
          <a:p>
            <a:r>
              <a:rPr lang="ru-RU" sz="2800" dirty="0" smtClean="0"/>
              <a:t>  </a:t>
            </a:r>
            <a:r>
              <a:rPr lang="ru-RU" sz="2800" dirty="0" smtClean="0">
                <a:solidFill>
                  <a:srgbClr val="C00000"/>
                </a:solidFill>
              </a:rPr>
              <a:t>оптимизировать </a:t>
            </a:r>
            <a:r>
              <a:rPr lang="ru-RU" sz="2800" dirty="0">
                <a:solidFill>
                  <a:srgbClr val="C00000"/>
                </a:solidFill>
              </a:rPr>
              <a:t>процесс </a:t>
            </a:r>
            <a:r>
              <a:rPr lang="ru-RU" sz="2800" dirty="0"/>
              <a:t>индивидуального </a:t>
            </a:r>
            <a:endParaRPr lang="ru-RU" sz="2800" dirty="0" smtClean="0"/>
          </a:p>
          <a:p>
            <a:pPr marL="45720" indent="0">
              <a:buNone/>
            </a:pPr>
            <a:r>
              <a:rPr lang="ru-RU" sz="2800" dirty="0"/>
              <a:t> </a:t>
            </a:r>
            <a:r>
              <a:rPr lang="ru-RU" sz="2800" dirty="0" smtClean="0"/>
              <a:t>   обучения;</a:t>
            </a:r>
          </a:p>
          <a:p>
            <a:r>
              <a:rPr lang="ru-RU" sz="2800" dirty="0" smtClean="0"/>
              <a:t>  </a:t>
            </a:r>
            <a:r>
              <a:rPr lang="ru-RU" sz="2800" dirty="0" smtClean="0">
                <a:solidFill>
                  <a:srgbClr val="C00000"/>
                </a:solidFill>
              </a:rPr>
              <a:t>определить </a:t>
            </a:r>
            <a:r>
              <a:rPr lang="ru-RU" sz="2800" dirty="0">
                <a:solidFill>
                  <a:srgbClr val="C00000"/>
                </a:solidFill>
              </a:rPr>
              <a:t>результаты </a:t>
            </a:r>
            <a:r>
              <a:rPr lang="ru-RU" sz="2800" dirty="0"/>
              <a:t>деятельности </a:t>
            </a:r>
            <a:endParaRPr lang="ru-RU" sz="2800" dirty="0" smtClean="0"/>
          </a:p>
          <a:p>
            <a:pPr marL="45720" indent="0">
              <a:buNone/>
            </a:pPr>
            <a:r>
              <a:rPr lang="ru-RU" sz="2800" dirty="0"/>
              <a:t> </a:t>
            </a:r>
            <a:r>
              <a:rPr lang="ru-RU" sz="2800" dirty="0" smtClean="0"/>
              <a:t>   участника </a:t>
            </a:r>
            <a:r>
              <a:rPr lang="ru-RU" sz="2800" dirty="0"/>
              <a:t>педагогического процесса и   </a:t>
            </a:r>
            <a:endParaRPr lang="ru-RU" sz="2800" dirty="0" smtClean="0"/>
          </a:p>
          <a:p>
            <a:pPr marL="45720" indent="0">
              <a:buNone/>
            </a:pPr>
            <a:r>
              <a:rPr lang="ru-RU" sz="2800" dirty="0"/>
              <a:t> </a:t>
            </a:r>
            <a:r>
              <a:rPr lang="ru-RU" sz="2800" dirty="0" smtClean="0"/>
              <a:t>   качество образования;</a:t>
            </a:r>
          </a:p>
          <a:p>
            <a:r>
              <a:rPr lang="ru-RU" sz="2800" dirty="0"/>
              <a:t> </a:t>
            </a:r>
            <a:r>
              <a:rPr lang="ru-RU" sz="2800" dirty="0" smtClean="0"/>
              <a:t> </a:t>
            </a:r>
            <a:r>
              <a:rPr lang="ru-RU" sz="2800" dirty="0" smtClean="0">
                <a:solidFill>
                  <a:srgbClr val="C00000"/>
                </a:solidFill>
              </a:rPr>
              <a:t>свести </a:t>
            </a:r>
            <a:r>
              <a:rPr lang="ru-RU" sz="2800" dirty="0">
                <a:solidFill>
                  <a:srgbClr val="C00000"/>
                </a:solidFill>
              </a:rPr>
              <a:t>к минимуму ошибки</a:t>
            </a:r>
            <a:r>
              <a:rPr lang="ru-RU" sz="2800" dirty="0"/>
              <a:t>, которые могут </a:t>
            </a:r>
            <a:endParaRPr lang="ru-RU" sz="2800" dirty="0" smtClean="0"/>
          </a:p>
          <a:p>
            <a:pPr marL="45720" indent="0">
              <a:buNone/>
            </a:pPr>
            <a:r>
              <a:rPr lang="ru-RU" sz="2800" dirty="0"/>
              <a:t> </a:t>
            </a:r>
            <a:r>
              <a:rPr lang="ru-RU" sz="2800" dirty="0" smtClean="0"/>
              <a:t>   быть </a:t>
            </a:r>
            <a:r>
              <a:rPr lang="ru-RU" sz="2800" dirty="0"/>
              <a:t>допущены в процессе </a:t>
            </a:r>
            <a:r>
              <a:rPr lang="ru-RU" sz="2800" dirty="0" smtClean="0"/>
              <a:t>обучения.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5800061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548680"/>
            <a:ext cx="7632847" cy="864096"/>
          </a:xfrm>
        </p:spPr>
        <p:txBody>
          <a:bodyPr/>
          <a:lstStyle/>
          <a:p>
            <a:pPr marL="0" indent="0">
              <a:buNone/>
            </a:pPr>
            <a:r>
              <a:rPr lang="ru-RU" sz="4000" dirty="0">
                <a:solidFill>
                  <a:schemeClr val="accent1">
                    <a:lumMod val="75000"/>
                  </a:schemeClr>
                </a:solidFill>
              </a:rPr>
              <a:t>Теоретические положения.</a:t>
            </a:r>
            <a:r>
              <a:rPr lang="ru-RU" sz="3600" i="1" dirty="0"/>
              <a:t> 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1340768"/>
            <a:ext cx="8064896" cy="5184576"/>
          </a:xfrm>
        </p:spPr>
        <p:txBody>
          <a:bodyPr>
            <a:normAutofit fontScale="70000" lnSpcReduction="20000"/>
          </a:bodyPr>
          <a:lstStyle/>
          <a:p>
            <a:pPr marL="45720" indent="0" algn="ctr">
              <a:buNone/>
            </a:pPr>
            <a:r>
              <a:rPr lang="ru-RU" sz="4000" i="1" dirty="0"/>
              <a:t>	</a:t>
            </a:r>
            <a:endParaRPr lang="ru-RU" sz="4000" i="1" dirty="0" smtClean="0"/>
          </a:p>
          <a:p>
            <a:pPr marL="45720" indent="0" algn="ctr">
              <a:buNone/>
            </a:pPr>
            <a:r>
              <a:rPr lang="ru-RU" sz="4000" dirty="0" smtClean="0"/>
              <a:t>Педагогическая </a:t>
            </a:r>
            <a:r>
              <a:rPr lang="ru-RU" sz="4000" dirty="0"/>
              <a:t>диагностика в профессиональной работе педагога выполняет две главные функции:</a:t>
            </a:r>
          </a:p>
          <a:p>
            <a:pPr marL="45720" indent="0">
              <a:buNone/>
            </a:pPr>
            <a:r>
              <a:rPr lang="ru-RU" sz="4000" dirty="0"/>
              <a:t>	</a:t>
            </a:r>
            <a:r>
              <a:rPr lang="ru-RU" sz="4000" dirty="0" smtClean="0">
                <a:solidFill>
                  <a:srgbClr val="C00000"/>
                </a:solidFill>
              </a:rPr>
              <a:t>1</a:t>
            </a:r>
            <a:r>
              <a:rPr lang="ru-RU" sz="4000" dirty="0">
                <a:solidFill>
                  <a:srgbClr val="C00000"/>
                </a:solidFill>
              </a:rPr>
              <a:t>) поставляет достоверную информацию </a:t>
            </a:r>
            <a:r>
              <a:rPr lang="ru-RU" sz="4000" dirty="0"/>
              <a:t>учителю для принятия обоснованных педагогических решений и воздействий на объект;</a:t>
            </a:r>
          </a:p>
          <a:p>
            <a:pPr marL="45720" indent="0">
              <a:buNone/>
            </a:pPr>
            <a:r>
              <a:rPr lang="ru-RU" sz="4000" dirty="0"/>
              <a:t>	</a:t>
            </a:r>
            <a:r>
              <a:rPr lang="ru-RU" sz="4000" dirty="0" smtClean="0">
                <a:solidFill>
                  <a:srgbClr val="C00000"/>
                </a:solidFill>
              </a:rPr>
              <a:t>2</a:t>
            </a:r>
            <a:r>
              <a:rPr lang="ru-RU" sz="4000" dirty="0">
                <a:solidFill>
                  <a:srgbClr val="C00000"/>
                </a:solidFill>
              </a:rPr>
              <a:t>) выполняет роль канала обратной связи </a:t>
            </a:r>
            <a:r>
              <a:rPr lang="ru-RU" sz="4000" dirty="0"/>
              <a:t>для получения сообщения о результатах этих воздействий, а в случае необходимости — подсказывает пути их коррекции.  </a:t>
            </a:r>
            <a:r>
              <a:rPr lang="ru-RU" sz="2800" dirty="0"/>
              <a:t> </a:t>
            </a:r>
            <a:br>
              <a:rPr lang="ru-RU" sz="2800" dirty="0"/>
            </a:b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7506731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352928" cy="792088"/>
          </a:xfrm>
        </p:spPr>
        <p:txBody>
          <a:bodyPr/>
          <a:lstStyle/>
          <a:p>
            <a:pPr marL="0" indent="0">
              <a:buNone/>
            </a:pPr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>Функции педагогической диагностики</a:t>
            </a:r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  <a:r>
              <a:rPr lang="ru-RU" sz="3600" i="1" dirty="0"/>
              <a:t> 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36" y="1340768"/>
            <a:ext cx="8496944" cy="5040560"/>
          </a:xfrm>
        </p:spPr>
        <p:txBody>
          <a:bodyPr>
            <a:normAutofit fontScale="25000" lnSpcReduction="20000"/>
          </a:bodyPr>
          <a:lstStyle/>
          <a:p>
            <a:pPr marL="45720" indent="0" algn="ctr">
              <a:buNone/>
            </a:pPr>
            <a:r>
              <a:rPr lang="ru-RU" sz="4000" i="1" dirty="0"/>
              <a:t>	</a:t>
            </a:r>
            <a:endParaRPr lang="ru-RU" sz="4000" i="1" dirty="0" smtClean="0"/>
          </a:p>
          <a:p>
            <a:r>
              <a:rPr lang="ru-RU" sz="8000" i="1" dirty="0" smtClean="0">
                <a:solidFill>
                  <a:srgbClr val="C00000"/>
                </a:solidFill>
              </a:rPr>
              <a:t>Аналитическая </a:t>
            </a:r>
            <a:r>
              <a:rPr lang="ru-RU" sz="8000" i="1" dirty="0" smtClean="0"/>
              <a:t>-</a:t>
            </a:r>
            <a:r>
              <a:rPr lang="ru-RU" sz="8000" dirty="0" smtClean="0"/>
              <a:t>выявляет </a:t>
            </a:r>
            <a:r>
              <a:rPr lang="ru-RU" sz="8000" dirty="0"/>
              <a:t>причинно-следственные связи в образовательно-воспитательном процессе между условиями и результатами </a:t>
            </a:r>
            <a:r>
              <a:rPr lang="ru-RU" sz="8000" dirty="0" smtClean="0"/>
              <a:t>обучения</a:t>
            </a:r>
            <a:endParaRPr lang="ru-RU" sz="8000" i="1" dirty="0" smtClean="0"/>
          </a:p>
          <a:p>
            <a:r>
              <a:rPr lang="ru-RU" sz="8000" i="1" dirty="0" smtClean="0"/>
              <a:t> </a:t>
            </a:r>
            <a:r>
              <a:rPr lang="ru-RU" sz="8000" i="1" dirty="0" smtClean="0">
                <a:solidFill>
                  <a:srgbClr val="C00000"/>
                </a:solidFill>
              </a:rPr>
              <a:t>Диагностическая</a:t>
            </a:r>
            <a:r>
              <a:rPr lang="ru-RU" sz="8000" dirty="0">
                <a:solidFill>
                  <a:srgbClr val="C00000"/>
                </a:solidFill>
              </a:rPr>
              <a:t> </a:t>
            </a:r>
            <a:r>
              <a:rPr lang="ru-RU" sz="8000" dirty="0"/>
              <a:t>– способствует изучению уровня </a:t>
            </a:r>
            <a:r>
              <a:rPr lang="ru-RU" sz="8000" dirty="0" err="1"/>
              <a:t>обученности</a:t>
            </a:r>
            <a:r>
              <a:rPr lang="ru-RU" sz="8000" dirty="0"/>
              <a:t>, воспитанности и развития ученика, а также уровня профессиональной компетентности учителя</a:t>
            </a:r>
          </a:p>
          <a:p>
            <a:r>
              <a:rPr lang="ru-RU" sz="8000" i="1" dirty="0" smtClean="0"/>
              <a:t> </a:t>
            </a:r>
            <a:r>
              <a:rPr lang="ru-RU" sz="8000" i="1" dirty="0" smtClean="0">
                <a:solidFill>
                  <a:srgbClr val="C00000"/>
                </a:solidFill>
              </a:rPr>
              <a:t>Оценочная - </a:t>
            </a:r>
            <a:r>
              <a:rPr lang="ru-RU" sz="8000" dirty="0" smtClean="0"/>
              <a:t>предполагает </a:t>
            </a:r>
            <a:r>
              <a:rPr lang="ru-RU" sz="8000" dirty="0"/>
              <a:t>качественную и количественную оценку деятельности участников педагогического процесса</a:t>
            </a:r>
            <a:r>
              <a:rPr lang="ru-RU" sz="8000" dirty="0" smtClean="0"/>
              <a:t>;</a:t>
            </a:r>
            <a:endParaRPr lang="ru-RU" sz="8000" i="1" dirty="0"/>
          </a:p>
          <a:p>
            <a:r>
              <a:rPr lang="ru-RU" sz="8000" i="1" dirty="0" smtClean="0"/>
              <a:t> </a:t>
            </a:r>
            <a:r>
              <a:rPr lang="ru-RU" sz="8000" i="1" dirty="0" smtClean="0">
                <a:solidFill>
                  <a:srgbClr val="C00000"/>
                </a:solidFill>
              </a:rPr>
              <a:t>Коррекционная</a:t>
            </a:r>
            <a:r>
              <a:rPr lang="ru-RU" sz="8000" i="1" dirty="0"/>
              <a:t> </a:t>
            </a:r>
            <a:r>
              <a:rPr lang="ru-RU" sz="8000" i="1" dirty="0" smtClean="0"/>
              <a:t>- </a:t>
            </a:r>
            <a:r>
              <a:rPr lang="ru-RU" sz="8000" dirty="0" smtClean="0"/>
              <a:t>направлена </a:t>
            </a:r>
            <a:r>
              <a:rPr lang="ru-RU" sz="8000" dirty="0"/>
              <a:t>на исправление (изменение) действий учителя и ученика с целью устранения негативных последствий обучения</a:t>
            </a:r>
            <a:r>
              <a:rPr lang="ru-RU" sz="8000" dirty="0" smtClean="0"/>
              <a:t>;</a:t>
            </a:r>
            <a:endParaRPr lang="ru-RU" sz="8000" i="1" dirty="0"/>
          </a:p>
          <a:p>
            <a:r>
              <a:rPr lang="ru-RU" sz="8000" i="1" dirty="0" smtClean="0">
                <a:solidFill>
                  <a:srgbClr val="C00000"/>
                </a:solidFill>
              </a:rPr>
              <a:t> Ориентационная - </a:t>
            </a:r>
            <a:r>
              <a:rPr lang="ru-RU" sz="8000" dirty="0" smtClean="0"/>
              <a:t>предусматривает </a:t>
            </a:r>
            <a:r>
              <a:rPr lang="ru-RU" sz="8000" dirty="0"/>
              <a:t>профилактику негативных последствий обучения и определение новых целей</a:t>
            </a:r>
            <a:r>
              <a:rPr lang="ru-RU" sz="8000" dirty="0" smtClean="0"/>
              <a:t>;</a:t>
            </a:r>
            <a:endParaRPr lang="ru-RU" sz="8000" dirty="0"/>
          </a:p>
          <a:p>
            <a:r>
              <a:rPr lang="ru-RU" sz="8000" i="1" dirty="0" smtClean="0"/>
              <a:t> </a:t>
            </a:r>
            <a:r>
              <a:rPr lang="ru-RU" sz="8000" i="1" dirty="0" smtClean="0">
                <a:solidFill>
                  <a:srgbClr val="C00000"/>
                </a:solidFill>
              </a:rPr>
              <a:t>Информационная - </a:t>
            </a:r>
            <a:r>
              <a:rPr lang="ru-RU" sz="8000" dirty="0" smtClean="0"/>
              <a:t>нацелена </a:t>
            </a:r>
            <a:r>
              <a:rPr lang="ru-RU" sz="8000" dirty="0"/>
              <a:t>на постоянное информирование участников педагогического процесса о позитивных результатах педагогической диагностики.</a:t>
            </a:r>
          </a:p>
          <a:p>
            <a:endParaRPr lang="ru-RU" sz="5100" dirty="0"/>
          </a:p>
          <a:p>
            <a:pPr marL="45720" indent="0" algn="ctr">
              <a:buNone/>
            </a:pP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4625610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99592" y="908720"/>
            <a:ext cx="7848872" cy="5328592"/>
          </a:xfrm>
        </p:spPr>
        <p:txBody>
          <a:bodyPr>
            <a:normAutofit fontScale="92500" lnSpcReduction="20000"/>
          </a:bodyPr>
          <a:lstStyle/>
          <a:p>
            <a:pPr marL="45720" indent="0" algn="ctr">
              <a:buNone/>
            </a:pPr>
            <a:r>
              <a:rPr lang="ru-RU" sz="3500" i="1" dirty="0" smtClean="0">
                <a:solidFill>
                  <a:schemeClr val="accent1">
                    <a:lumMod val="75000"/>
                  </a:schemeClr>
                </a:solidFill>
              </a:rPr>
              <a:t>Перечисленные </a:t>
            </a:r>
            <a:r>
              <a:rPr lang="ru-RU" sz="3500" i="1" dirty="0">
                <a:solidFill>
                  <a:schemeClr val="accent1">
                    <a:lumMod val="75000"/>
                  </a:schemeClr>
                </a:solidFill>
              </a:rPr>
              <a:t>функции позволяют сконструировать комплекс </a:t>
            </a:r>
            <a:r>
              <a:rPr lang="ru-RU" sz="3500" i="1" dirty="0" smtClean="0">
                <a:solidFill>
                  <a:schemeClr val="accent1">
                    <a:lumMod val="75000"/>
                  </a:schemeClr>
                </a:solidFill>
              </a:rPr>
              <a:t>диагностик с </a:t>
            </a:r>
            <a:r>
              <a:rPr lang="ru-RU" sz="3500" i="1" dirty="0">
                <a:solidFill>
                  <a:schemeClr val="accent1">
                    <a:lumMod val="75000"/>
                  </a:schemeClr>
                </a:solidFill>
              </a:rPr>
              <a:t>учетом следующих принципов</a:t>
            </a:r>
            <a:r>
              <a:rPr lang="ru-RU" sz="3500" i="1" dirty="0" smtClean="0">
                <a:solidFill>
                  <a:schemeClr val="accent1">
                    <a:lumMod val="75000"/>
                  </a:schemeClr>
                </a:solidFill>
              </a:rPr>
              <a:t>:</a:t>
            </a:r>
          </a:p>
          <a:p>
            <a:r>
              <a:rPr lang="ru-RU" sz="3200" dirty="0" smtClean="0"/>
              <a:t> </a:t>
            </a:r>
            <a:r>
              <a:rPr lang="ru-RU" sz="3200" dirty="0" err="1" smtClean="0"/>
              <a:t>гуманизации</a:t>
            </a:r>
            <a:r>
              <a:rPr lang="ru-RU" sz="3200" dirty="0"/>
              <a:t>;</a:t>
            </a:r>
            <a:endParaRPr lang="ru-RU" sz="3200" dirty="0" smtClean="0"/>
          </a:p>
          <a:p>
            <a:r>
              <a:rPr lang="ru-RU" sz="3200" dirty="0" smtClean="0"/>
              <a:t> </a:t>
            </a:r>
            <a:r>
              <a:rPr lang="ru-RU" sz="3200" dirty="0"/>
              <a:t>изучения учащихся в деятельности</a:t>
            </a:r>
            <a:r>
              <a:rPr lang="ru-RU" sz="3200" dirty="0" smtClean="0"/>
              <a:t>;</a:t>
            </a:r>
          </a:p>
          <a:p>
            <a:r>
              <a:rPr lang="ru-RU" sz="3200" dirty="0" smtClean="0"/>
              <a:t> </a:t>
            </a:r>
            <a:r>
              <a:rPr lang="ru-RU" sz="3200" dirty="0"/>
              <a:t>в </a:t>
            </a:r>
            <a:r>
              <a:rPr lang="ru-RU" sz="3200" dirty="0" smtClean="0"/>
              <a:t>динамике;</a:t>
            </a:r>
          </a:p>
          <a:p>
            <a:r>
              <a:rPr lang="ru-RU" sz="3200" dirty="0" smtClean="0"/>
              <a:t> изучения интеллектуального, </a:t>
            </a:r>
          </a:p>
          <a:p>
            <a:pPr marL="45720" indent="0">
              <a:buNone/>
            </a:pPr>
            <a:r>
              <a:rPr lang="ru-RU" sz="3200" dirty="0"/>
              <a:t> </a:t>
            </a:r>
            <a:r>
              <a:rPr lang="ru-RU" sz="3200" dirty="0" smtClean="0"/>
              <a:t>  эмоционального </a:t>
            </a:r>
            <a:r>
              <a:rPr lang="ru-RU" sz="3200" dirty="0"/>
              <a:t>и </a:t>
            </a:r>
            <a:r>
              <a:rPr lang="ru-RU" sz="3200" dirty="0" smtClean="0"/>
              <a:t>социального уровня </a:t>
            </a:r>
          </a:p>
          <a:p>
            <a:pPr marL="45720" indent="0">
              <a:buNone/>
            </a:pPr>
            <a:r>
              <a:rPr lang="ru-RU" sz="3200" dirty="0"/>
              <a:t> </a:t>
            </a:r>
            <a:r>
              <a:rPr lang="ru-RU" sz="3200" dirty="0" smtClean="0"/>
              <a:t>  развития учащихся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9017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7" y="620688"/>
            <a:ext cx="7262193" cy="1224136"/>
          </a:xfrm>
        </p:spPr>
        <p:txBody>
          <a:bodyPr/>
          <a:lstStyle/>
          <a:p>
            <a:pPr marL="0" indent="0">
              <a:buNone/>
            </a:pPr>
            <a:r>
              <a:rPr lang="ru-RU" sz="3600" dirty="0" smtClean="0">
                <a:solidFill>
                  <a:schemeClr val="accent1">
                    <a:lumMod val="75000"/>
                  </a:schemeClr>
                </a:solidFill>
              </a:rPr>
              <a:t>Диагностика на основе образовательных задач</a:t>
            </a:r>
            <a:endParaRPr lang="ru-RU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99592" y="2204864"/>
            <a:ext cx="7488832" cy="3888432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sz="3000" b="1" i="1" dirty="0" smtClean="0">
                <a:solidFill>
                  <a:srgbClr val="C00000"/>
                </a:solidFill>
              </a:rPr>
              <a:t>Диагностика воспитанности</a:t>
            </a:r>
          </a:p>
          <a:p>
            <a:pPr marL="45720" indent="0">
              <a:buNone/>
            </a:pPr>
            <a:r>
              <a:rPr lang="ru-RU" sz="2800" dirty="0" smtClean="0"/>
              <a:t>1. Этика поведения (по М.И. Шиловой)</a:t>
            </a:r>
          </a:p>
          <a:p>
            <a:pPr marL="45720" indent="0">
              <a:buNone/>
            </a:pPr>
            <a:r>
              <a:rPr lang="ru-RU" sz="2800" dirty="0" smtClean="0"/>
              <a:t>2. Психологические тесты на качества характера (С. Касьянов);</a:t>
            </a:r>
          </a:p>
          <a:p>
            <a:pPr marL="45720" indent="0">
              <a:buNone/>
            </a:pPr>
            <a:r>
              <a:rPr lang="ru-RU" sz="2800" dirty="0" smtClean="0"/>
              <a:t>3. Соц. опрос по системе отношений (ценностные ориентации, ФГОС);</a:t>
            </a:r>
          </a:p>
          <a:p>
            <a:pPr marL="45720" indent="0">
              <a:buNone/>
            </a:pPr>
            <a:r>
              <a:rPr lang="ru-RU" sz="2800" dirty="0" smtClean="0"/>
              <a:t>4. </a:t>
            </a:r>
            <a:r>
              <a:rPr lang="ru-RU" sz="2800" dirty="0"/>
              <a:t>Лидерская позиция (итоговый свод таблиц) </a:t>
            </a:r>
            <a:endParaRPr lang="ru-RU" sz="2800" dirty="0" smtClean="0"/>
          </a:p>
          <a:p>
            <a:pPr marL="45720" indent="0">
              <a:buNone/>
            </a:pPr>
            <a:endParaRPr lang="ru-RU" sz="2800" dirty="0" smtClean="0"/>
          </a:p>
        </p:txBody>
      </p:sp>
    </p:spTree>
    <p:extLst>
      <p:ext uri="{BB962C8B-B14F-4D97-AF65-F5344CB8AC3E}">
        <p14:creationId xmlns:p14="http://schemas.microsoft.com/office/powerpoint/2010/main" val="19728041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7" y="620688"/>
            <a:ext cx="7262193" cy="1224136"/>
          </a:xfrm>
        </p:spPr>
        <p:txBody>
          <a:bodyPr/>
          <a:lstStyle/>
          <a:p>
            <a:pPr marL="0" indent="0">
              <a:buNone/>
            </a:pPr>
            <a:r>
              <a:rPr lang="ru-RU" sz="3600" dirty="0" smtClean="0">
                <a:solidFill>
                  <a:schemeClr val="accent1">
                    <a:lumMod val="75000"/>
                  </a:schemeClr>
                </a:solidFill>
              </a:rPr>
              <a:t>Диагностика на основе образовательных задач</a:t>
            </a:r>
            <a:endParaRPr lang="ru-RU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55576" y="1988840"/>
            <a:ext cx="7632848" cy="4320480"/>
          </a:xfrm>
        </p:spPr>
        <p:txBody>
          <a:bodyPr>
            <a:normAutofit/>
          </a:bodyPr>
          <a:lstStyle/>
          <a:p>
            <a:pPr algn="ctr"/>
            <a:r>
              <a:rPr lang="ru-RU" sz="2800" b="1" i="1" dirty="0" smtClean="0">
                <a:solidFill>
                  <a:srgbClr val="C00000"/>
                </a:solidFill>
              </a:rPr>
              <a:t>Диагностика </a:t>
            </a:r>
            <a:r>
              <a:rPr lang="ru-RU" sz="2800" b="1" i="1" dirty="0" err="1" smtClean="0">
                <a:solidFill>
                  <a:srgbClr val="C00000"/>
                </a:solidFill>
              </a:rPr>
              <a:t>обученности</a:t>
            </a:r>
            <a:endParaRPr lang="ru-RU" sz="2800" b="1" i="1" dirty="0" smtClean="0">
              <a:solidFill>
                <a:srgbClr val="C00000"/>
              </a:solidFill>
            </a:endParaRPr>
          </a:p>
          <a:p>
            <a:pPr marL="502920" indent="-457200">
              <a:buAutoNum type="arabicPeriod"/>
            </a:pPr>
            <a:r>
              <a:rPr lang="ru-RU" sz="2400" dirty="0" smtClean="0"/>
              <a:t>определения </a:t>
            </a:r>
            <a:r>
              <a:rPr lang="ru-RU" sz="2400" dirty="0"/>
              <a:t>зон актуального и ближайшего развития </a:t>
            </a:r>
            <a:r>
              <a:rPr lang="ru-RU" sz="2400" dirty="0" smtClean="0"/>
              <a:t>и уровню </a:t>
            </a:r>
            <a:r>
              <a:rPr lang="ru-RU" sz="2400" dirty="0" err="1" smtClean="0"/>
              <a:t>обученности</a:t>
            </a:r>
            <a:r>
              <a:rPr lang="ru-RU" sz="2400" dirty="0" smtClean="0"/>
              <a:t> (по </a:t>
            </a:r>
            <a:r>
              <a:rPr lang="ru-RU" sz="2400" dirty="0"/>
              <a:t>П.И. Третьякову</a:t>
            </a:r>
            <a:r>
              <a:rPr lang="ru-RU" sz="2400" dirty="0" smtClean="0"/>
              <a:t>);</a:t>
            </a:r>
          </a:p>
          <a:p>
            <a:pPr marL="502920" indent="-457200">
              <a:buAutoNum type="arabicPeriod"/>
            </a:pPr>
            <a:r>
              <a:rPr lang="ru-RU" sz="2400" dirty="0" smtClean="0"/>
              <a:t>определения </a:t>
            </a:r>
            <a:r>
              <a:rPr lang="ru-RU" sz="2400" dirty="0"/>
              <a:t>уровня усвоения системы знаний (по Г.А. Русских</a:t>
            </a:r>
            <a:r>
              <a:rPr lang="ru-RU" sz="2400" dirty="0" smtClean="0"/>
              <a:t>)</a:t>
            </a:r>
          </a:p>
          <a:p>
            <a:pPr marL="502920" indent="-457200">
              <a:buAutoNum type="arabicPeriod"/>
            </a:pPr>
            <a:r>
              <a:rPr lang="ru-RU" sz="2400" dirty="0" smtClean="0"/>
              <a:t>определение </a:t>
            </a:r>
            <a:r>
              <a:rPr lang="ru-RU" sz="2400" dirty="0"/>
              <a:t>уровня готовности </a:t>
            </a:r>
            <a:r>
              <a:rPr lang="ru-RU" sz="2400" dirty="0" smtClean="0"/>
              <a:t>ребёнка </a:t>
            </a:r>
            <a:r>
              <a:rPr lang="ru-RU" sz="2400" dirty="0"/>
              <a:t>к самостоятельной </a:t>
            </a:r>
            <a:r>
              <a:rPr lang="ru-RU" sz="2400" dirty="0" smtClean="0"/>
              <a:t>работе.</a:t>
            </a:r>
          </a:p>
        </p:txBody>
      </p:sp>
    </p:spTree>
    <p:extLst>
      <p:ext uri="{BB962C8B-B14F-4D97-AF65-F5344CB8AC3E}">
        <p14:creationId xmlns:p14="http://schemas.microsoft.com/office/powerpoint/2010/main" val="27021828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7" y="620688"/>
            <a:ext cx="7262193" cy="1224136"/>
          </a:xfrm>
        </p:spPr>
        <p:txBody>
          <a:bodyPr/>
          <a:lstStyle/>
          <a:p>
            <a:pPr marL="0" indent="0">
              <a:buNone/>
            </a:pPr>
            <a:r>
              <a:rPr lang="ru-RU" sz="3600" dirty="0" smtClean="0">
                <a:solidFill>
                  <a:schemeClr val="accent1">
                    <a:lumMod val="75000"/>
                  </a:schemeClr>
                </a:solidFill>
              </a:rPr>
              <a:t>Диагностика на основе образовательных задач</a:t>
            </a:r>
            <a:endParaRPr lang="ru-RU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43608" y="2204864"/>
            <a:ext cx="7344816" cy="3888432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ru-RU" sz="3000" b="1" i="1" dirty="0" smtClean="0">
                <a:solidFill>
                  <a:srgbClr val="C00000"/>
                </a:solidFill>
              </a:rPr>
              <a:t>Диагностика развития</a:t>
            </a:r>
          </a:p>
          <a:p>
            <a:pPr marL="45720" indent="0">
              <a:buNone/>
            </a:pPr>
            <a:r>
              <a:rPr lang="ru-RU" sz="2800" dirty="0" smtClean="0"/>
              <a:t>1. Начальный уровень способностей;</a:t>
            </a:r>
          </a:p>
          <a:p>
            <a:pPr marL="45720" indent="0">
              <a:buNone/>
            </a:pPr>
            <a:r>
              <a:rPr lang="ru-RU" sz="2800" dirty="0" smtClean="0"/>
              <a:t>2. </a:t>
            </a:r>
            <a:r>
              <a:rPr lang="ru-RU" sz="2800" dirty="0"/>
              <a:t>Включение высших психических функций </a:t>
            </a:r>
            <a:endParaRPr lang="ru-RU" sz="2800" dirty="0" smtClean="0"/>
          </a:p>
          <a:p>
            <a:pPr marL="45720" indent="0">
              <a:buNone/>
            </a:pPr>
            <a:r>
              <a:rPr lang="ru-RU" sz="2800" dirty="0"/>
              <a:t> </a:t>
            </a:r>
            <a:r>
              <a:rPr lang="ru-RU" sz="2800" dirty="0" smtClean="0"/>
              <a:t>   человека </a:t>
            </a:r>
            <a:r>
              <a:rPr lang="ru-RU" sz="2800" dirty="0"/>
              <a:t>(Л.С. Выготский);</a:t>
            </a:r>
          </a:p>
          <a:p>
            <a:pPr marL="45720" indent="0">
              <a:buNone/>
            </a:pPr>
            <a:r>
              <a:rPr lang="ru-RU" sz="2800" dirty="0" smtClean="0"/>
              <a:t>3. Динамика творческого роста </a:t>
            </a:r>
          </a:p>
          <a:p>
            <a:pPr marL="45720" indent="0">
              <a:buNone/>
            </a:pPr>
            <a:r>
              <a:rPr lang="ru-RU" sz="2800" dirty="0"/>
              <a:t> </a:t>
            </a:r>
            <a:r>
              <a:rPr lang="ru-RU" sz="2800" dirty="0" smtClean="0"/>
              <a:t>   (контрольные, открытые занятия);</a:t>
            </a:r>
          </a:p>
          <a:p>
            <a:pPr marL="45720" indent="0">
              <a:buNone/>
            </a:pPr>
            <a:r>
              <a:rPr lang="ru-RU" sz="2800" dirty="0" smtClean="0"/>
              <a:t>3. Индивидуальная траектория «Я-</a:t>
            </a:r>
          </a:p>
          <a:p>
            <a:pPr marL="45720" indent="0">
              <a:buNone/>
            </a:pPr>
            <a:r>
              <a:rPr lang="ru-RU" sz="2800" dirty="0"/>
              <a:t> </a:t>
            </a:r>
            <a:r>
              <a:rPr lang="ru-RU" sz="2800" dirty="0" smtClean="0"/>
              <a:t>   концепция» (К.Р. </a:t>
            </a:r>
            <a:r>
              <a:rPr lang="ru-RU" sz="2800" dirty="0" err="1" smtClean="0"/>
              <a:t>Роджерс</a:t>
            </a:r>
            <a:r>
              <a:rPr lang="ru-RU" sz="2800" dirty="0" smtClean="0"/>
              <a:t>)</a:t>
            </a:r>
          </a:p>
          <a:p>
            <a:pPr marL="45720" indent="0">
              <a:buNone/>
            </a:pPr>
            <a:r>
              <a:rPr lang="ru-RU" sz="2800" dirty="0" smtClean="0"/>
              <a:t>4. Результаты достижений;</a:t>
            </a:r>
          </a:p>
        </p:txBody>
      </p:sp>
    </p:spTree>
    <p:extLst>
      <p:ext uri="{BB962C8B-B14F-4D97-AF65-F5344CB8AC3E}">
        <p14:creationId xmlns:p14="http://schemas.microsoft.com/office/powerpoint/2010/main" val="10668177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7" y="332656"/>
            <a:ext cx="7262193" cy="432048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Мониторинг формирующего оценивания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980728"/>
            <a:ext cx="7992888" cy="5760640"/>
          </a:xfrm>
        </p:spPr>
        <p:txBody>
          <a:bodyPr>
            <a:normAutofit fontScale="47500" lnSpcReduction="20000"/>
          </a:bodyPr>
          <a:lstStyle/>
          <a:p>
            <a:pPr marL="45720" indent="0">
              <a:buNone/>
            </a:pPr>
            <a:r>
              <a:rPr lang="ru-RU" sz="3600" b="1" dirty="0" smtClean="0">
                <a:solidFill>
                  <a:srgbClr val="C00000"/>
                </a:solidFill>
              </a:rPr>
              <a:t>1. Входная диагностика -</a:t>
            </a:r>
            <a:r>
              <a:rPr lang="ru-RU" sz="3600" b="1" dirty="0" smtClean="0">
                <a:solidFill>
                  <a:srgbClr val="002060"/>
                </a:solidFill>
              </a:rPr>
              <a:t>начало учебного года</a:t>
            </a:r>
          </a:p>
          <a:p>
            <a:pPr marL="45720" indent="0">
              <a:buNone/>
            </a:pPr>
            <a:r>
              <a:rPr lang="ru-RU" sz="3600" dirty="0" smtClean="0">
                <a:solidFill>
                  <a:srgbClr val="002060"/>
                </a:solidFill>
              </a:rPr>
              <a:t>- Начальный уровень способностей детей;</a:t>
            </a:r>
          </a:p>
          <a:p>
            <a:pPr>
              <a:buFontTx/>
              <a:buChar char="-"/>
            </a:pPr>
            <a:r>
              <a:rPr lang="ru-RU" sz="3600" dirty="0" smtClean="0">
                <a:solidFill>
                  <a:srgbClr val="002060"/>
                </a:solidFill>
              </a:rPr>
              <a:t>Психологические </a:t>
            </a:r>
            <a:r>
              <a:rPr lang="ru-RU" sz="3600" dirty="0">
                <a:solidFill>
                  <a:srgbClr val="002060"/>
                </a:solidFill>
              </a:rPr>
              <a:t>тесты на качества характера (С. </a:t>
            </a:r>
            <a:r>
              <a:rPr lang="ru-RU" sz="3600" dirty="0" smtClean="0">
                <a:solidFill>
                  <a:srgbClr val="002060"/>
                </a:solidFill>
              </a:rPr>
              <a:t>Касьянов);</a:t>
            </a:r>
          </a:p>
          <a:p>
            <a:pPr>
              <a:buFontTx/>
              <a:buChar char="-"/>
            </a:pPr>
            <a:r>
              <a:rPr lang="ru-RU" sz="3600" dirty="0">
                <a:solidFill>
                  <a:srgbClr val="002060"/>
                </a:solidFill>
              </a:rPr>
              <a:t>Этика поведения (по М.И. Шиловой</a:t>
            </a:r>
            <a:r>
              <a:rPr lang="ru-RU" sz="3600" dirty="0" smtClean="0">
                <a:solidFill>
                  <a:srgbClr val="002060"/>
                </a:solidFill>
              </a:rPr>
              <a:t>);</a:t>
            </a:r>
          </a:p>
          <a:p>
            <a:pPr marL="45720" indent="0">
              <a:buNone/>
            </a:pPr>
            <a:r>
              <a:rPr lang="ru-RU" sz="3600" b="1" dirty="0" smtClean="0">
                <a:solidFill>
                  <a:srgbClr val="C00000"/>
                </a:solidFill>
              </a:rPr>
              <a:t>2. Промежуточная диагностика </a:t>
            </a:r>
            <a:r>
              <a:rPr lang="ru-RU" sz="3600" b="1" dirty="0" smtClean="0"/>
              <a:t>- </a:t>
            </a:r>
            <a:r>
              <a:rPr lang="ru-RU" sz="3600" b="1" dirty="0" smtClean="0">
                <a:solidFill>
                  <a:srgbClr val="002060"/>
                </a:solidFill>
              </a:rPr>
              <a:t>конец 1 полугодия</a:t>
            </a:r>
          </a:p>
          <a:p>
            <a:pPr marL="45720" indent="0">
              <a:buNone/>
            </a:pPr>
            <a:r>
              <a:rPr lang="ru-RU" sz="3600" dirty="0" smtClean="0">
                <a:solidFill>
                  <a:srgbClr val="002060"/>
                </a:solidFill>
              </a:rPr>
              <a:t>- </a:t>
            </a:r>
            <a:r>
              <a:rPr lang="ru-RU" sz="3600" dirty="0">
                <a:solidFill>
                  <a:srgbClr val="002060"/>
                </a:solidFill>
              </a:rPr>
              <a:t>Включение высших психических функций человека (Л.С. Выготский);</a:t>
            </a:r>
          </a:p>
          <a:p>
            <a:pPr marL="45720" indent="0">
              <a:buNone/>
            </a:pPr>
            <a:r>
              <a:rPr lang="ru-RU" sz="3600" dirty="0" smtClean="0">
                <a:solidFill>
                  <a:srgbClr val="002060"/>
                </a:solidFill>
              </a:rPr>
              <a:t>- Динамика </a:t>
            </a:r>
            <a:r>
              <a:rPr lang="ru-RU" sz="3600" dirty="0">
                <a:solidFill>
                  <a:srgbClr val="002060"/>
                </a:solidFill>
              </a:rPr>
              <a:t>творческого роста </a:t>
            </a:r>
            <a:r>
              <a:rPr lang="ru-RU" sz="3600" dirty="0" smtClean="0">
                <a:solidFill>
                  <a:srgbClr val="002060"/>
                </a:solidFill>
              </a:rPr>
              <a:t>(открытое, контрольное занятие);</a:t>
            </a:r>
          </a:p>
          <a:p>
            <a:pPr>
              <a:buFontTx/>
              <a:buChar char="-"/>
            </a:pPr>
            <a:r>
              <a:rPr lang="ru-RU" sz="3600" dirty="0" smtClean="0">
                <a:solidFill>
                  <a:srgbClr val="002060"/>
                </a:solidFill>
              </a:rPr>
              <a:t>Определения </a:t>
            </a:r>
            <a:r>
              <a:rPr lang="ru-RU" sz="3600" dirty="0">
                <a:solidFill>
                  <a:srgbClr val="002060"/>
                </a:solidFill>
              </a:rPr>
              <a:t>зон актуального и ближайшего развития </a:t>
            </a:r>
            <a:r>
              <a:rPr lang="ru-RU" sz="3600" dirty="0" smtClean="0">
                <a:solidFill>
                  <a:srgbClr val="002060"/>
                </a:solidFill>
              </a:rPr>
              <a:t>и уровня  </a:t>
            </a:r>
          </a:p>
          <a:p>
            <a:pPr marL="45720" indent="0">
              <a:buNone/>
            </a:pPr>
            <a:r>
              <a:rPr lang="ru-RU" sz="3600" dirty="0">
                <a:solidFill>
                  <a:srgbClr val="002060"/>
                </a:solidFill>
              </a:rPr>
              <a:t> </a:t>
            </a:r>
            <a:r>
              <a:rPr lang="ru-RU" sz="3600" dirty="0" smtClean="0">
                <a:solidFill>
                  <a:srgbClr val="002060"/>
                </a:solidFill>
              </a:rPr>
              <a:t>  </a:t>
            </a:r>
            <a:r>
              <a:rPr lang="ru-RU" sz="3600" dirty="0" err="1" smtClean="0">
                <a:solidFill>
                  <a:srgbClr val="002060"/>
                </a:solidFill>
              </a:rPr>
              <a:t>обученности</a:t>
            </a:r>
            <a:r>
              <a:rPr lang="ru-RU" sz="3600" dirty="0" smtClean="0">
                <a:solidFill>
                  <a:srgbClr val="002060"/>
                </a:solidFill>
              </a:rPr>
              <a:t> (по П.И. Третьякову);</a:t>
            </a:r>
          </a:p>
          <a:p>
            <a:pPr>
              <a:buFontTx/>
              <a:buChar char="-"/>
            </a:pPr>
            <a:r>
              <a:rPr lang="ru-RU" sz="3600" dirty="0" smtClean="0">
                <a:solidFill>
                  <a:srgbClr val="002060"/>
                </a:solidFill>
              </a:rPr>
              <a:t>Соц</a:t>
            </a:r>
            <a:r>
              <a:rPr lang="ru-RU" sz="3600" dirty="0">
                <a:solidFill>
                  <a:srgbClr val="002060"/>
                </a:solidFill>
              </a:rPr>
              <a:t>. опрос по системе отношений (ценностные ориентации, ФГОС</a:t>
            </a:r>
            <a:r>
              <a:rPr lang="ru-RU" sz="3600" dirty="0" smtClean="0">
                <a:solidFill>
                  <a:srgbClr val="002060"/>
                </a:solidFill>
              </a:rPr>
              <a:t>);</a:t>
            </a:r>
          </a:p>
          <a:p>
            <a:pPr marL="45720" indent="0">
              <a:buNone/>
            </a:pPr>
            <a:r>
              <a:rPr lang="ru-RU" sz="3600" b="1" dirty="0" smtClean="0">
                <a:solidFill>
                  <a:srgbClr val="C00000"/>
                </a:solidFill>
              </a:rPr>
              <a:t>3. Рубежная диагностика </a:t>
            </a:r>
            <a:r>
              <a:rPr lang="ru-RU" sz="3600" b="1" dirty="0" smtClean="0">
                <a:solidFill>
                  <a:srgbClr val="002060"/>
                </a:solidFill>
              </a:rPr>
              <a:t>– конец учебного года</a:t>
            </a:r>
          </a:p>
          <a:p>
            <a:pPr>
              <a:buFontTx/>
              <a:buChar char="-"/>
            </a:pPr>
            <a:r>
              <a:rPr lang="ru-RU" sz="3600" dirty="0" smtClean="0">
                <a:solidFill>
                  <a:srgbClr val="002060"/>
                </a:solidFill>
              </a:rPr>
              <a:t>Индивидуальная траектория «Я- концепция» (К.Р. </a:t>
            </a:r>
            <a:r>
              <a:rPr lang="ru-RU" sz="3600" dirty="0" err="1" smtClean="0">
                <a:solidFill>
                  <a:srgbClr val="002060"/>
                </a:solidFill>
              </a:rPr>
              <a:t>Роджерс</a:t>
            </a:r>
            <a:r>
              <a:rPr lang="ru-RU" sz="3600" dirty="0" smtClean="0">
                <a:solidFill>
                  <a:srgbClr val="002060"/>
                </a:solidFill>
              </a:rPr>
              <a:t>);</a:t>
            </a:r>
          </a:p>
          <a:p>
            <a:pPr marL="45720" indent="0">
              <a:buNone/>
            </a:pPr>
            <a:r>
              <a:rPr lang="ru-RU" sz="3600" dirty="0" smtClean="0">
                <a:solidFill>
                  <a:srgbClr val="002060"/>
                </a:solidFill>
              </a:rPr>
              <a:t>- Лидерская </a:t>
            </a:r>
            <a:r>
              <a:rPr lang="ru-RU" sz="3600" dirty="0">
                <a:solidFill>
                  <a:srgbClr val="002060"/>
                </a:solidFill>
              </a:rPr>
              <a:t>позиция (итоговый свод таблиц</a:t>
            </a:r>
            <a:r>
              <a:rPr lang="ru-RU" sz="3600" dirty="0" smtClean="0">
                <a:solidFill>
                  <a:srgbClr val="002060"/>
                </a:solidFill>
              </a:rPr>
              <a:t>); </a:t>
            </a:r>
            <a:endParaRPr lang="ru-RU" sz="3600" dirty="0">
              <a:solidFill>
                <a:srgbClr val="002060"/>
              </a:solidFill>
            </a:endParaRPr>
          </a:p>
          <a:p>
            <a:pPr marL="45720" indent="0">
              <a:buNone/>
            </a:pPr>
            <a:r>
              <a:rPr lang="ru-RU" sz="3600" dirty="0">
                <a:solidFill>
                  <a:srgbClr val="002060"/>
                </a:solidFill>
              </a:rPr>
              <a:t> - Результаты </a:t>
            </a:r>
            <a:r>
              <a:rPr lang="ru-RU" sz="3600" dirty="0" smtClean="0">
                <a:solidFill>
                  <a:srgbClr val="002060"/>
                </a:solidFill>
              </a:rPr>
              <a:t>достижений (по масштабу деятельности);</a:t>
            </a:r>
          </a:p>
          <a:p>
            <a:pPr marL="45720" indent="0">
              <a:buNone/>
            </a:pPr>
            <a:r>
              <a:rPr lang="ru-RU" sz="3600" dirty="0" smtClean="0">
                <a:solidFill>
                  <a:srgbClr val="002060"/>
                </a:solidFill>
              </a:rPr>
              <a:t>-  Опрос и отзывы родителей;</a:t>
            </a:r>
          </a:p>
          <a:p>
            <a:pPr marL="45720" indent="0">
              <a:buNone/>
            </a:pPr>
            <a:r>
              <a:rPr lang="ru-RU" sz="3600" b="1" dirty="0" smtClean="0">
                <a:solidFill>
                  <a:srgbClr val="C00000"/>
                </a:solidFill>
              </a:rPr>
              <a:t>4. Итоговая диагностика</a:t>
            </a:r>
            <a:r>
              <a:rPr lang="ru-RU" sz="3600" b="1" dirty="0">
                <a:solidFill>
                  <a:srgbClr val="002060"/>
                </a:solidFill>
              </a:rPr>
              <a:t> </a:t>
            </a:r>
            <a:r>
              <a:rPr lang="ru-RU" sz="3600" b="1" dirty="0" smtClean="0">
                <a:solidFill>
                  <a:srgbClr val="002060"/>
                </a:solidFill>
              </a:rPr>
              <a:t>– в конце  каждого 3 года обучения</a:t>
            </a:r>
          </a:p>
          <a:p>
            <a:pPr marL="45720" indent="0">
              <a:buNone/>
            </a:pPr>
            <a:r>
              <a:rPr lang="ru-RU" sz="3600" dirty="0" smtClean="0">
                <a:solidFill>
                  <a:srgbClr val="C00000"/>
                </a:solidFill>
              </a:rPr>
              <a:t>- </a:t>
            </a:r>
            <a:r>
              <a:rPr lang="ru-RU" sz="3600" dirty="0" smtClean="0">
                <a:solidFill>
                  <a:srgbClr val="002060"/>
                </a:solidFill>
              </a:rPr>
              <a:t>Определения </a:t>
            </a:r>
            <a:r>
              <a:rPr lang="ru-RU" sz="3600" dirty="0">
                <a:solidFill>
                  <a:srgbClr val="002060"/>
                </a:solidFill>
              </a:rPr>
              <a:t>уровня усвоения системы знаний (по Г.А. Русских</a:t>
            </a:r>
            <a:r>
              <a:rPr lang="ru-RU" sz="3600" dirty="0" smtClean="0">
                <a:solidFill>
                  <a:srgbClr val="002060"/>
                </a:solidFill>
              </a:rPr>
              <a:t>);</a:t>
            </a:r>
            <a:endParaRPr lang="ru-RU" sz="3600" dirty="0">
              <a:solidFill>
                <a:srgbClr val="002060"/>
              </a:solidFill>
            </a:endParaRPr>
          </a:p>
          <a:p>
            <a:pPr>
              <a:buFontTx/>
              <a:buChar char="-"/>
            </a:pPr>
            <a:r>
              <a:rPr lang="ru-RU" sz="3600" dirty="0" smtClean="0">
                <a:solidFill>
                  <a:srgbClr val="002060"/>
                </a:solidFill>
              </a:rPr>
              <a:t>Результаты </a:t>
            </a:r>
            <a:r>
              <a:rPr lang="ru-RU" sz="3600" dirty="0">
                <a:solidFill>
                  <a:srgbClr val="002060"/>
                </a:solidFill>
              </a:rPr>
              <a:t>достижений (по масштабу деятельности</a:t>
            </a:r>
            <a:r>
              <a:rPr lang="ru-RU" sz="3600" dirty="0" smtClean="0">
                <a:solidFill>
                  <a:srgbClr val="002060"/>
                </a:solidFill>
              </a:rPr>
              <a:t>);</a:t>
            </a:r>
          </a:p>
          <a:p>
            <a:pPr marL="45720" indent="0">
              <a:buNone/>
            </a:pPr>
            <a:r>
              <a:rPr lang="ru-RU" sz="3600" dirty="0" smtClean="0">
                <a:solidFill>
                  <a:srgbClr val="002060"/>
                </a:solidFill>
              </a:rPr>
              <a:t>-  Определения </a:t>
            </a:r>
            <a:r>
              <a:rPr lang="ru-RU" sz="3600" dirty="0">
                <a:solidFill>
                  <a:srgbClr val="002060"/>
                </a:solidFill>
              </a:rPr>
              <a:t>уровня готовности </a:t>
            </a:r>
            <a:r>
              <a:rPr lang="ru-RU" sz="3600" dirty="0" smtClean="0">
                <a:solidFill>
                  <a:srgbClr val="002060"/>
                </a:solidFill>
              </a:rPr>
              <a:t>ребёнка </a:t>
            </a:r>
            <a:r>
              <a:rPr lang="ru-RU" sz="3600" dirty="0">
                <a:solidFill>
                  <a:srgbClr val="002060"/>
                </a:solidFill>
              </a:rPr>
              <a:t>к самостоятельной работе.</a:t>
            </a:r>
          </a:p>
          <a:p>
            <a:pPr marL="45720" indent="0">
              <a:buNone/>
            </a:pPr>
            <a:endParaRPr lang="ru-RU" sz="2800" dirty="0"/>
          </a:p>
          <a:p>
            <a:pPr marL="45720" indent="0">
              <a:buNone/>
            </a:pPr>
            <a:endParaRPr lang="ru-RU" sz="2800" dirty="0"/>
          </a:p>
          <a:p>
            <a:pPr marL="45720" indent="0">
              <a:buNone/>
            </a:pPr>
            <a:endParaRPr lang="ru-RU" sz="2800" dirty="0" smtClean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1818311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253</TotalTime>
  <Words>489</Words>
  <Application>Microsoft Office PowerPoint</Application>
  <PresentationFormat>Экран (4:3)</PresentationFormat>
  <Paragraphs>102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Воздушный поток</vt:lpstr>
      <vt:lpstr>Педагогическая диагностика</vt:lpstr>
      <vt:lpstr>определения</vt:lpstr>
      <vt:lpstr>Сущность педагогической диагностики —</vt:lpstr>
      <vt:lpstr>Педагогическая диагностика призвана ответить на вопросы:  </vt:lpstr>
      <vt:lpstr>Цели диагностики: </vt:lpstr>
      <vt:lpstr>Теоретические положения. </vt:lpstr>
      <vt:lpstr>Функции педагогической диагностики. </vt:lpstr>
      <vt:lpstr>Презентация PowerPoint</vt:lpstr>
      <vt:lpstr>Диагностика на основе образовательных задач</vt:lpstr>
      <vt:lpstr>Диагностика на основе образовательных задач</vt:lpstr>
      <vt:lpstr>Диагностика на основе образовательных задач</vt:lpstr>
      <vt:lpstr>Мониторинг формирующего оценивания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Педагогическая диагностика</dc:title>
  <dc:creator>Инна</dc:creator>
  <cp:lastModifiedBy>И.К. Михайлова</cp:lastModifiedBy>
  <cp:revision>24</cp:revision>
  <cp:lastPrinted>2015-11-27T01:11:49Z</cp:lastPrinted>
  <dcterms:created xsi:type="dcterms:W3CDTF">2015-11-25T12:24:05Z</dcterms:created>
  <dcterms:modified xsi:type="dcterms:W3CDTF">2015-11-27T01:12:46Z</dcterms:modified>
</cp:coreProperties>
</file>